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image" Target="../media/image-10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image" Target="../media/image-12-6.png"/><Relationship Id="rId7" Type="http://schemas.openxmlformats.org/officeDocument/2006/relationships/image" Target="../media/image-12-7.png"/><Relationship Id="rId8" Type="http://schemas.openxmlformats.org/officeDocument/2006/relationships/image" Target="../media/image-12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1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2.png"/><Relationship Id="rId5" Type="http://schemas.openxmlformats.org/officeDocument/2006/relationships/image" Target="../media/image-6-5.png"/><Relationship Id="rId6" Type="http://schemas.openxmlformats.org/officeDocument/2006/relationships/image" Target="../media/image-6-2.png"/><Relationship Id="rId7" Type="http://schemas.openxmlformats.org/officeDocument/2006/relationships/image" Target="../media/image-6-7.png"/><Relationship Id="rId8" Type="http://schemas.openxmlformats.org/officeDocument/2006/relationships/image" Target="../media/image-6-2.png"/><Relationship Id="rId9" Type="http://schemas.openxmlformats.org/officeDocument/2006/relationships/image" Target="../media/image-6-9.png"/><Relationship Id="rId10" Type="http://schemas.openxmlformats.org/officeDocument/2006/relationships/image" Target="../media/image-6-10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image" Target="../media/image-9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E4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A1E4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5120640" cy="6858000"/>
          </a:xfrm>
          <a:prstGeom prst="rect">
            <a:avLst/>
          </a:prstGeom>
          <a:solidFill>
            <a:srgbClr val="001D6C"/>
          </a:solidFill>
          <a:ln/>
        </p:spPr>
      </p:sp>
      <p:sp>
        <p:nvSpPr>
          <p:cNvPr id="4" name="Shape 2"/>
          <p:cNvSpPr/>
          <p:nvPr/>
        </p:nvSpPr>
        <p:spPr>
          <a:xfrm>
            <a:off x="6035040" y="1005840"/>
            <a:ext cx="5120640" cy="960120"/>
          </a:xfrm>
          <a:prstGeom prst="roundRect">
            <a:avLst>
              <a:gd name="adj" fmla="val 13333"/>
            </a:avLst>
          </a:prstGeom>
          <a:solidFill>
            <a:srgbClr val="13306E"/>
          </a:solidFill>
          <a:ln/>
        </p:spPr>
      </p:sp>
      <p:sp>
        <p:nvSpPr>
          <p:cNvPr id="5" name="Shape 3"/>
          <p:cNvSpPr/>
          <p:nvPr/>
        </p:nvSpPr>
        <p:spPr>
          <a:xfrm>
            <a:off x="6537960" y="2103120"/>
            <a:ext cx="5120640" cy="960120"/>
          </a:xfrm>
          <a:prstGeom prst="roundRect">
            <a:avLst>
              <a:gd name="adj" fmla="val 13333"/>
            </a:avLst>
          </a:prstGeom>
          <a:solidFill>
            <a:srgbClr val="17418F"/>
          </a:solidFill>
          <a:ln/>
        </p:spPr>
      </p:sp>
      <p:sp>
        <p:nvSpPr>
          <p:cNvPr id="6" name="Shape 4"/>
          <p:cNvSpPr/>
          <p:nvPr/>
        </p:nvSpPr>
        <p:spPr>
          <a:xfrm>
            <a:off x="7040880" y="3200400"/>
            <a:ext cx="5120640" cy="960120"/>
          </a:xfrm>
          <a:prstGeom prst="roundRect">
            <a:avLst>
              <a:gd name="adj" fmla="val 13333"/>
            </a:avLst>
          </a:prstGeom>
          <a:solidFill>
            <a:srgbClr val="0F62FE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50292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8C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V GROUP COMPANY</a:t>
            </a:r>
            <a:endParaRPr lang="en-US" sz="1200" dirty="0"/>
          </a:p>
        </p:txBody>
      </p:sp>
      <p:pic>
        <p:nvPicPr>
          <p:cNvPr id="8" name="Image 0" descr="/home/claude/brochure/logo/logo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928" y="1965960"/>
            <a:ext cx="3520440" cy="113385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40080" y="3429000"/>
            <a:ext cx="44805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C5D1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Enterprise AI Operating System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C5D1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Law Firms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640080" y="4892040"/>
            <a:ext cx="2834640" cy="502920"/>
          </a:xfrm>
          <a:prstGeom prst="roundRect">
            <a:avLst>
              <a:gd name="adj" fmla="val 14545"/>
            </a:avLst>
          </a:prstGeom>
          <a:solidFill>
            <a:srgbClr val="0F62FE"/>
          </a:solidFill>
          <a:ln/>
        </p:spPr>
      </p:sp>
      <p:sp>
        <p:nvSpPr>
          <p:cNvPr id="11" name="Text 8"/>
          <p:cNvSpPr/>
          <p:nvPr/>
        </p:nvSpPr>
        <p:spPr>
          <a:xfrm>
            <a:off x="640080" y="4892040"/>
            <a:ext cx="2834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Overview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640080" y="5715000"/>
            <a:ext cx="4480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8C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Orchestrating AI, legal platforms, and human judgment — on every matter, at the lowest compliant cost.</a:t>
            </a:r>
            <a:endParaRPr lang="en-US" sz="11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F62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LAW FIRMS CHOOSE NTIER.IO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789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for the economics of AI at scale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02920" cy="502920"/>
          </a:xfrm>
          <a:prstGeom prst="ellipse">
            <a:avLst/>
          </a:prstGeom>
          <a:solidFill>
            <a:srgbClr val="E8ECFB"/>
          </a:solidFill>
          <a:ln/>
        </p:spPr>
      </p:sp>
      <p:pic>
        <p:nvPicPr>
          <p:cNvPr id="5" name="Image 0" descr="/home/claude/brochure/icons/dolla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7512" y="1719072"/>
            <a:ext cx="274320" cy="2743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88720" y="155448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Lower AI Spend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1188720" y="1938528"/>
            <a:ext cx="4846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Routing high-volume tasks to smaller models cuts unnecessary premium-model usage.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172200" y="1600200"/>
            <a:ext cx="502920" cy="502920"/>
          </a:xfrm>
          <a:prstGeom prst="ellipse">
            <a:avLst/>
          </a:prstGeom>
          <a:solidFill>
            <a:srgbClr val="E8ECFB"/>
          </a:solidFill>
          <a:ln/>
        </p:spPr>
      </p:sp>
      <p:pic>
        <p:nvPicPr>
          <p:cNvPr id="9" name="Image 1" descr="/home/claude/brochure/icons/clo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1072" y="1719072"/>
            <a:ext cx="274320" cy="2743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812280" y="155448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Faster Turnaround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6812280" y="1938528"/>
            <a:ext cx="4846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Right-sized models clear routine work quickly, freeing capacity for complex matters.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548640" y="3108960"/>
            <a:ext cx="502920" cy="502920"/>
          </a:xfrm>
          <a:prstGeom prst="ellipse">
            <a:avLst/>
          </a:prstGeom>
          <a:solidFill>
            <a:srgbClr val="E8ECFB"/>
          </a:solidFill>
          <a:ln/>
        </p:spPr>
      </p:sp>
      <p:pic>
        <p:nvPicPr>
          <p:cNvPr id="13" name="Image 2" descr="/home/claude/brochure/icons/awar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3227832"/>
            <a:ext cx="274320" cy="27432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88720" y="306324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Higher Attorney Productivity</a:t>
            </a:r>
            <a:endParaRPr lang="en-US" sz="1400" dirty="0"/>
          </a:p>
        </p:txBody>
      </p:sp>
      <p:sp>
        <p:nvSpPr>
          <p:cNvPr id="15" name="Text 10"/>
          <p:cNvSpPr/>
          <p:nvPr/>
        </p:nvSpPr>
        <p:spPr>
          <a:xfrm>
            <a:off x="1188720" y="3447288"/>
            <a:ext cx="4846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Attorneys spend more time on judgment and strategy, less on repetitive review.</a:t>
            </a:r>
            <a:endParaRPr lang="en-US" sz="1100" dirty="0"/>
          </a:p>
        </p:txBody>
      </p:sp>
      <p:sp>
        <p:nvSpPr>
          <p:cNvPr id="16" name="Shape 11"/>
          <p:cNvSpPr/>
          <p:nvPr/>
        </p:nvSpPr>
        <p:spPr>
          <a:xfrm>
            <a:off x="6172200" y="3108960"/>
            <a:ext cx="502920" cy="502920"/>
          </a:xfrm>
          <a:prstGeom prst="ellipse">
            <a:avLst/>
          </a:prstGeom>
          <a:solidFill>
            <a:srgbClr val="E8ECFB"/>
          </a:solidFill>
          <a:ln/>
        </p:spPr>
      </p:sp>
      <p:pic>
        <p:nvPicPr>
          <p:cNvPr id="17" name="Image 3" descr="/home/claude/brochure/icons/shiel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1072" y="3227832"/>
            <a:ext cx="274320" cy="27432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812280" y="306324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Reduced Risk Exposure</a:t>
            </a:r>
            <a:endParaRPr lang="en-US" sz="1400" dirty="0"/>
          </a:p>
        </p:txBody>
      </p:sp>
      <p:sp>
        <p:nvSpPr>
          <p:cNvPr id="19" name="Text 13"/>
          <p:cNvSpPr/>
          <p:nvPr/>
        </p:nvSpPr>
        <p:spPr>
          <a:xfrm>
            <a:off x="6812280" y="3447288"/>
            <a:ext cx="4846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Sensitive matters stay on tighter-controlled models by default, not by manual choice.</a:t>
            </a:r>
            <a:endParaRPr lang="en-US" sz="1100" dirty="0"/>
          </a:p>
        </p:txBody>
      </p:sp>
      <p:sp>
        <p:nvSpPr>
          <p:cNvPr id="20" name="Shape 14"/>
          <p:cNvSpPr/>
          <p:nvPr/>
        </p:nvSpPr>
        <p:spPr>
          <a:xfrm>
            <a:off x="548640" y="4617720"/>
            <a:ext cx="502920" cy="502920"/>
          </a:xfrm>
          <a:prstGeom prst="ellipse">
            <a:avLst/>
          </a:prstGeom>
          <a:solidFill>
            <a:srgbClr val="E8ECFB"/>
          </a:solidFill>
          <a:ln/>
        </p:spPr>
      </p:sp>
      <p:pic>
        <p:nvPicPr>
          <p:cNvPr id="21" name="Image 4" descr="/home/claude/brochure/icons/ey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512" y="4736592"/>
            <a:ext cx="274320" cy="274320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1188720" y="457200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Transparency</a:t>
            </a:r>
            <a:endParaRPr lang="en-US" sz="1400" dirty="0"/>
          </a:p>
        </p:txBody>
      </p:sp>
      <p:sp>
        <p:nvSpPr>
          <p:cNvPr id="23" name="Text 16"/>
          <p:cNvSpPr/>
          <p:nvPr/>
        </p:nvSpPr>
        <p:spPr>
          <a:xfrm>
            <a:off x="1188720" y="4956048"/>
            <a:ext cx="4846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AI decision — model, cost, and approver — is visible and auditable.</a:t>
            </a:r>
            <a:endParaRPr lang="en-US" sz="1100" dirty="0"/>
          </a:p>
        </p:txBody>
      </p:sp>
      <p:sp>
        <p:nvSpPr>
          <p:cNvPr id="24" name="Shape 17"/>
          <p:cNvSpPr/>
          <p:nvPr/>
        </p:nvSpPr>
        <p:spPr>
          <a:xfrm>
            <a:off x="6172200" y="4617720"/>
            <a:ext cx="502920" cy="502920"/>
          </a:xfrm>
          <a:prstGeom prst="ellipse">
            <a:avLst/>
          </a:prstGeom>
          <a:solidFill>
            <a:srgbClr val="E8ECFB"/>
          </a:solidFill>
          <a:ln/>
        </p:spPr>
      </p:sp>
      <p:pic>
        <p:nvPicPr>
          <p:cNvPr id="25" name="Image 5" descr="/home/claude/brochure/icons/gri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1072" y="4736592"/>
            <a:ext cx="274320" cy="274320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6812280" y="457200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Rip and Replace</a:t>
            </a:r>
            <a:endParaRPr lang="en-US" sz="1400" dirty="0"/>
          </a:p>
        </p:txBody>
      </p:sp>
      <p:sp>
        <p:nvSpPr>
          <p:cNvPr id="27" name="Text 19"/>
          <p:cNvSpPr/>
          <p:nvPr/>
        </p:nvSpPr>
        <p:spPr>
          <a:xfrm>
            <a:off x="6812280" y="4956048"/>
            <a:ext cx="4846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Works with the DMS, research, and practice tools your firm already relies on.</a:t>
            </a:r>
            <a:endParaRPr lang="en-US" sz="1100" dirty="0"/>
          </a:p>
        </p:txBody>
      </p:sp>
      <p:pic>
        <p:nvPicPr>
          <p:cNvPr id="28" name="Image 6" descr="/home/claude/brochure/logo/logo_dark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640" y="6455664"/>
            <a:ext cx="960120" cy="310896"/>
          </a:xfrm>
          <a:prstGeom prst="rect">
            <a:avLst/>
          </a:prstGeom>
        </p:spPr>
      </p:pic>
      <p:sp>
        <p:nvSpPr>
          <p:cNvPr id="29" name="Text 20"/>
          <p:cNvSpPr/>
          <p:nvPr/>
        </p:nvSpPr>
        <p:spPr>
          <a:xfrm>
            <a:off x="11430000" y="6528816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1E4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1371600"/>
            <a:ext cx="4572000" cy="4572000"/>
          </a:xfrm>
          <a:prstGeom prst="ellipse">
            <a:avLst/>
          </a:prstGeom>
          <a:solidFill>
            <a:srgbClr val="10245A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8C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 BY DESIGN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Security and governance aren't an add-on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48640" y="12801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AAB6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Governance is built into the orchestration layer itself — not bolted on afterward.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48640" y="2103120"/>
            <a:ext cx="5303520" cy="1828800"/>
          </a:xfrm>
          <a:prstGeom prst="roundRect">
            <a:avLst>
              <a:gd name="adj" fmla="val 5000"/>
            </a:avLst>
          </a:prstGeom>
          <a:solidFill>
            <a:srgbClr val="0F2A5C"/>
          </a:solidFill>
          <a:ln/>
        </p:spPr>
      </p:sp>
      <p:pic>
        <p:nvPicPr>
          <p:cNvPr id="7" name="Image 0" descr="/home/claude/brochure/icons/lock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2359152"/>
            <a:ext cx="384048" cy="38404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22960" y="288036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stays where policy says it should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822960" y="3273552"/>
            <a:ext cx="47548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AB6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 and private models handle sensitive matters by default; public models are used only when the task allows it.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6172200" y="2103120"/>
            <a:ext cx="5303520" cy="1828800"/>
          </a:xfrm>
          <a:prstGeom prst="roundRect">
            <a:avLst>
              <a:gd name="adj" fmla="val 5000"/>
            </a:avLst>
          </a:prstGeom>
          <a:solidFill>
            <a:srgbClr val="0F2A5C"/>
          </a:solidFill>
          <a:ln/>
        </p:spPr>
      </p:sp>
      <p:pic>
        <p:nvPicPr>
          <p:cNvPr id="11" name="Image 1" descr="/home/claude/brochure/icons/eye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6520" y="2359152"/>
            <a:ext cx="384048" cy="38404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446520" y="288036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decision is auditable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6446520" y="3273552"/>
            <a:ext cx="47548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AB6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 choice, cost, and reviewer are logged automatically for every task, every matter.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548640" y="4160520"/>
            <a:ext cx="5303520" cy="1828800"/>
          </a:xfrm>
          <a:prstGeom prst="roundRect">
            <a:avLst>
              <a:gd name="adj" fmla="val 5000"/>
            </a:avLst>
          </a:prstGeom>
          <a:solidFill>
            <a:srgbClr val="0F2A5C"/>
          </a:solidFill>
          <a:ln/>
        </p:spPr>
      </p:sp>
      <p:pic>
        <p:nvPicPr>
          <p:cNvPr id="15" name="Image 2" descr="/home/claude/brochure/icons/check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4416552"/>
            <a:ext cx="384048" cy="384048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22960" y="493776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 approval, always</a:t>
            </a:r>
            <a:endParaRPr lang="en-US" sz="1300" dirty="0"/>
          </a:p>
        </p:txBody>
      </p:sp>
      <p:sp>
        <p:nvSpPr>
          <p:cNvPr id="17" name="Text 12"/>
          <p:cNvSpPr/>
          <p:nvPr/>
        </p:nvSpPr>
        <p:spPr>
          <a:xfrm>
            <a:off x="822960" y="5330952"/>
            <a:ext cx="47548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AB6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AI output moves downstream into a matter file without attorney sign-off.</a:t>
            </a:r>
            <a:endParaRPr lang="en-US" sz="1050" dirty="0"/>
          </a:p>
        </p:txBody>
      </p:sp>
      <p:sp>
        <p:nvSpPr>
          <p:cNvPr id="18" name="Shape 13"/>
          <p:cNvSpPr/>
          <p:nvPr/>
        </p:nvSpPr>
        <p:spPr>
          <a:xfrm>
            <a:off x="6172200" y="4160520"/>
            <a:ext cx="5303520" cy="1828800"/>
          </a:xfrm>
          <a:prstGeom prst="roundRect">
            <a:avLst>
              <a:gd name="adj" fmla="val 5000"/>
            </a:avLst>
          </a:prstGeom>
          <a:solidFill>
            <a:srgbClr val="0F2A5C"/>
          </a:solidFill>
          <a:ln/>
        </p:spPr>
      </p:sp>
      <p:pic>
        <p:nvPicPr>
          <p:cNvPr id="19" name="Image 3" descr="/home/claude/brochure/icons/shield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6520" y="4416552"/>
            <a:ext cx="384048" cy="384048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6446520" y="493776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Policy-driven, not ad hoc</a:t>
            </a:r>
            <a:endParaRPr lang="en-US" sz="1300" dirty="0"/>
          </a:p>
        </p:txBody>
      </p:sp>
      <p:sp>
        <p:nvSpPr>
          <p:cNvPr id="21" name="Text 15"/>
          <p:cNvSpPr/>
          <p:nvPr/>
        </p:nvSpPr>
        <p:spPr>
          <a:xfrm>
            <a:off x="6446520" y="5330952"/>
            <a:ext cx="47548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AB6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Firm-wide governance rules apply consistently, regardless of which tier or platform handles the task.</a:t>
            </a:r>
            <a:endParaRPr lang="en-US" sz="1050" dirty="0"/>
          </a:p>
        </p:txBody>
      </p:sp>
      <p:pic>
        <p:nvPicPr>
          <p:cNvPr id="22" name="Image 4" descr="/home/claude/brochure/logo/logo_ligh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" y="6455664"/>
            <a:ext cx="960120" cy="310896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11430000" y="6528816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F62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FOR EVERY ROLE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789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platform, purpose-built views for every seat in the firm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1463040" y="1554480"/>
            <a:ext cx="822960" cy="822960"/>
          </a:xfrm>
          <a:prstGeom prst="ellipse">
            <a:avLst/>
          </a:prstGeom>
          <a:solidFill>
            <a:srgbClr val="E8ECFB"/>
          </a:solidFill>
          <a:ln/>
        </p:spPr>
      </p:sp>
      <p:pic>
        <p:nvPicPr>
          <p:cNvPr id="5" name="Image 0" descr="/home/claude/brochure/icons/briefcas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3352" y="1764792"/>
            <a:ext cx="402336" cy="40233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246888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Partners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548640" y="2834640"/>
            <a:ext cx="2606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Portfolio-level visibility into matters, AI spend, and risk exposure.</a:t>
            </a:r>
            <a:endParaRPr lang="en-US" sz="1000" dirty="0"/>
          </a:p>
        </p:txBody>
      </p:sp>
      <p:sp>
        <p:nvSpPr>
          <p:cNvPr id="8" name="Shape 5"/>
          <p:cNvSpPr/>
          <p:nvPr/>
        </p:nvSpPr>
        <p:spPr>
          <a:xfrm>
            <a:off x="4233672" y="1554480"/>
            <a:ext cx="822960" cy="822960"/>
          </a:xfrm>
          <a:prstGeom prst="ellipse">
            <a:avLst/>
          </a:prstGeom>
          <a:solidFill>
            <a:srgbClr val="E8ECFB"/>
          </a:solidFill>
          <a:ln/>
        </p:spPr>
      </p:sp>
      <p:pic>
        <p:nvPicPr>
          <p:cNvPr id="9" name="Image 1" descr="/home/claude/brochure/icons/user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3984" y="1764792"/>
            <a:ext cx="402336" cy="40233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319272" y="246888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Associates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3319272" y="2834640"/>
            <a:ext cx="2606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Faster research, drafting, and review — with citations to firm precedent.</a:t>
            </a:r>
            <a:endParaRPr lang="en-US" sz="1000" dirty="0"/>
          </a:p>
        </p:txBody>
      </p:sp>
      <p:sp>
        <p:nvSpPr>
          <p:cNvPr id="12" name="Shape 8"/>
          <p:cNvSpPr/>
          <p:nvPr/>
        </p:nvSpPr>
        <p:spPr>
          <a:xfrm>
            <a:off x="7004304" y="1554480"/>
            <a:ext cx="822960" cy="822960"/>
          </a:xfrm>
          <a:prstGeom prst="ellipse">
            <a:avLst/>
          </a:prstGeom>
          <a:solidFill>
            <a:srgbClr val="E8ECFB"/>
          </a:solidFill>
          <a:ln/>
        </p:spPr>
      </p:sp>
      <p:pic>
        <p:nvPicPr>
          <p:cNvPr id="13" name="Image 2" descr="/home/claude/brochure/icons/fil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4616" y="1764792"/>
            <a:ext cx="402336" cy="40233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089904" y="246888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Paralegals</a:t>
            </a:r>
            <a:endParaRPr lang="en-US" sz="1350" dirty="0"/>
          </a:p>
        </p:txBody>
      </p:sp>
      <p:sp>
        <p:nvSpPr>
          <p:cNvPr id="15" name="Text 10"/>
          <p:cNvSpPr/>
          <p:nvPr/>
        </p:nvSpPr>
        <p:spPr>
          <a:xfrm>
            <a:off x="6089904" y="2834640"/>
            <a:ext cx="2606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Streamlined intake, document assembly, and workflow tracking.</a:t>
            </a:r>
            <a:endParaRPr lang="en-US" sz="1000" dirty="0"/>
          </a:p>
        </p:txBody>
      </p:sp>
      <p:sp>
        <p:nvSpPr>
          <p:cNvPr id="16" name="Shape 11"/>
          <p:cNvSpPr/>
          <p:nvPr/>
        </p:nvSpPr>
        <p:spPr>
          <a:xfrm>
            <a:off x="9774936" y="1554480"/>
            <a:ext cx="822960" cy="822960"/>
          </a:xfrm>
          <a:prstGeom prst="ellipse">
            <a:avLst/>
          </a:prstGeom>
          <a:solidFill>
            <a:srgbClr val="E8ECFB"/>
          </a:solidFill>
          <a:ln/>
        </p:spPr>
      </p:sp>
      <p:pic>
        <p:nvPicPr>
          <p:cNvPr id="17" name="Image 3" descr="/home/claude/brochure/icons/gri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5248" y="1764792"/>
            <a:ext cx="402336" cy="402336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8860536" y="246888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Legal Operations</a:t>
            </a:r>
            <a:endParaRPr lang="en-US" sz="1350" dirty="0"/>
          </a:p>
        </p:txBody>
      </p:sp>
      <p:sp>
        <p:nvSpPr>
          <p:cNvPr id="19" name="Text 13"/>
          <p:cNvSpPr/>
          <p:nvPr/>
        </p:nvSpPr>
        <p:spPr>
          <a:xfrm>
            <a:off x="8860536" y="2834640"/>
            <a:ext cx="2606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 dashboards and workflow analytics across practice groups.</a:t>
            </a:r>
            <a:endParaRPr lang="en-US" sz="1000" dirty="0"/>
          </a:p>
        </p:txBody>
      </p:sp>
      <p:sp>
        <p:nvSpPr>
          <p:cNvPr id="20" name="Shape 14"/>
          <p:cNvSpPr/>
          <p:nvPr/>
        </p:nvSpPr>
        <p:spPr>
          <a:xfrm>
            <a:off x="1463040" y="3886200"/>
            <a:ext cx="822960" cy="822960"/>
          </a:xfrm>
          <a:prstGeom prst="ellipse">
            <a:avLst/>
          </a:prstGeom>
          <a:solidFill>
            <a:srgbClr val="E8ECFB"/>
          </a:solidFill>
          <a:ln/>
        </p:spPr>
      </p:sp>
      <p:pic>
        <p:nvPicPr>
          <p:cNvPr id="21" name="Image 4" descr="/home/claude/brochure/icons/search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3352" y="4096512"/>
            <a:ext cx="402336" cy="402336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48640" y="480060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Knowledge Managers</a:t>
            </a:r>
            <a:endParaRPr lang="en-US" sz="1350" dirty="0"/>
          </a:p>
        </p:txBody>
      </p:sp>
      <p:sp>
        <p:nvSpPr>
          <p:cNvPr id="23" name="Text 16"/>
          <p:cNvSpPr/>
          <p:nvPr/>
        </p:nvSpPr>
        <p:spPr>
          <a:xfrm>
            <a:off x="548640" y="5166360"/>
            <a:ext cx="2606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Curated retrieval across the firm's full knowledge base.</a:t>
            </a:r>
            <a:endParaRPr lang="en-US" sz="1000" dirty="0"/>
          </a:p>
        </p:txBody>
      </p:sp>
      <p:sp>
        <p:nvSpPr>
          <p:cNvPr id="24" name="Shape 17"/>
          <p:cNvSpPr/>
          <p:nvPr/>
        </p:nvSpPr>
        <p:spPr>
          <a:xfrm>
            <a:off x="4233672" y="3886200"/>
            <a:ext cx="822960" cy="822960"/>
          </a:xfrm>
          <a:prstGeom prst="ellipse">
            <a:avLst/>
          </a:prstGeom>
          <a:solidFill>
            <a:srgbClr val="E8ECFB"/>
          </a:solidFill>
          <a:ln/>
        </p:spPr>
      </p:sp>
      <p:pic>
        <p:nvPicPr>
          <p:cNvPr id="25" name="Image 5" descr="/home/claude/brochure/icons/settings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3984" y="4096512"/>
            <a:ext cx="402336" cy="402336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3319272" y="480060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Administrators</a:t>
            </a:r>
            <a:endParaRPr lang="en-US" sz="1350" dirty="0"/>
          </a:p>
        </p:txBody>
      </p:sp>
      <p:sp>
        <p:nvSpPr>
          <p:cNvPr id="27" name="Text 19"/>
          <p:cNvSpPr/>
          <p:nvPr/>
        </p:nvSpPr>
        <p:spPr>
          <a:xfrm>
            <a:off x="3319272" y="5166360"/>
            <a:ext cx="2606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Central control over integrations, access, and platform configuration.</a:t>
            </a:r>
            <a:endParaRPr lang="en-US" sz="1000" dirty="0"/>
          </a:p>
        </p:txBody>
      </p:sp>
      <p:sp>
        <p:nvSpPr>
          <p:cNvPr id="28" name="Shape 20"/>
          <p:cNvSpPr/>
          <p:nvPr/>
        </p:nvSpPr>
        <p:spPr>
          <a:xfrm>
            <a:off x="7004304" y="3886200"/>
            <a:ext cx="822960" cy="822960"/>
          </a:xfrm>
          <a:prstGeom prst="ellipse">
            <a:avLst/>
          </a:prstGeom>
          <a:solidFill>
            <a:srgbClr val="E8ECFB"/>
          </a:solidFill>
          <a:ln/>
        </p:spPr>
      </p:sp>
      <p:pic>
        <p:nvPicPr>
          <p:cNvPr id="29" name="Image 6" descr="/home/claude/brochure/icons/shiel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14616" y="4096512"/>
            <a:ext cx="402336" cy="402336"/>
          </a:xfrm>
          <a:prstGeom prst="rect">
            <a:avLst/>
          </a:prstGeom>
        </p:spPr>
      </p:pic>
      <p:sp>
        <p:nvSpPr>
          <p:cNvPr id="30" name="Text 21"/>
          <p:cNvSpPr/>
          <p:nvPr/>
        </p:nvSpPr>
        <p:spPr>
          <a:xfrm>
            <a:off x="6089904" y="480060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Governance Officers</a:t>
            </a:r>
            <a:endParaRPr lang="en-US" sz="1350" dirty="0"/>
          </a:p>
        </p:txBody>
      </p:sp>
      <p:sp>
        <p:nvSpPr>
          <p:cNvPr id="31" name="Text 22"/>
          <p:cNvSpPr/>
          <p:nvPr/>
        </p:nvSpPr>
        <p:spPr>
          <a:xfrm>
            <a:off x="6089904" y="5166360"/>
            <a:ext cx="2606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Policy authoring, approval routing, and full audit visibility.</a:t>
            </a:r>
            <a:endParaRPr lang="en-US" sz="1000" dirty="0"/>
          </a:p>
        </p:txBody>
      </p:sp>
      <p:pic>
        <p:nvPicPr>
          <p:cNvPr id="32" name="Image 7" descr="/home/claude/brochure/logo/logo_dark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640" y="6455664"/>
            <a:ext cx="960120" cy="310896"/>
          </a:xfrm>
          <a:prstGeom prst="rect">
            <a:avLst/>
          </a:prstGeom>
        </p:spPr>
      </p:pic>
      <p:sp>
        <p:nvSpPr>
          <p:cNvPr id="33" name="Text 23"/>
          <p:cNvSpPr/>
          <p:nvPr/>
        </p:nvSpPr>
        <p:spPr>
          <a:xfrm>
            <a:off x="11430000" y="6528816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A1E4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4114800"/>
            <a:ext cx="5486400" cy="5486400"/>
          </a:xfrm>
          <a:prstGeom prst="ellipse">
            <a:avLst/>
          </a:prstGeom>
          <a:solidFill>
            <a:srgbClr val="10245A"/>
          </a:solidFill>
          <a:ln/>
        </p:spPr>
      </p:sp>
      <p:sp>
        <p:nvSpPr>
          <p:cNvPr id="3" name="Shape 1"/>
          <p:cNvSpPr/>
          <p:nvPr/>
        </p:nvSpPr>
        <p:spPr>
          <a:xfrm>
            <a:off x="9144000" y="-1828800"/>
            <a:ext cx="5486400" cy="5486400"/>
          </a:xfrm>
          <a:prstGeom prst="ellipse">
            <a:avLst/>
          </a:prstGeom>
          <a:solidFill>
            <a:srgbClr val="001D6C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965960"/>
            <a:ext cx="9601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nTier.io on your own matters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822960" y="2788920"/>
            <a:ext cx="7772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C5D1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 a working session with our team to walk through nTier.io against a real workflow from your firm.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822960" y="3703320"/>
            <a:ext cx="2377440" cy="548640"/>
          </a:xfrm>
          <a:prstGeom prst="roundRect">
            <a:avLst>
              <a:gd name="adj" fmla="val 13333"/>
            </a:avLst>
          </a:prstGeom>
          <a:solidFill>
            <a:srgbClr val="0F62FE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3703320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Request a Demo</a:t>
            </a:r>
            <a:endParaRPr lang="en-US" sz="1300" dirty="0"/>
          </a:p>
        </p:txBody>
      </p:sp>
      <p:pic>
        <p:nvPicPr>
          <p:cNvPr id="8" name="Image 0" descr="/home/claude/brochure/logo/logo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4672" y="5623560"/>
            <a:ext cx="2103120" cy="67665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822960" y="63093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8C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V Group Company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822960" y="656539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CA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www.ntier.io   |   contact@ntier.io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F62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CHALLENGE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Legal AI adoption has a routing problem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28016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firms send every request — simple or complex — to the same large language model.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2148840"/>
            <a:ext cx="2606040" cy="3566160"/>
          </a:xfrm>
          <a:prstGeom prst="roundRect">
            <a:avLst>
              <a:gd name="adj" fmla="val 3509"/>
            </a:avLst>
          </a:prstGeom>
          <a:solidFill>
            <a:srgbClr val="F4F4F4"/>
          </a:solidFill>
          <a:ln/>
        </p:spPr>
      </p:sp>
      <p:pic>
        <p:nvPicPr>
          <p:cNvPr id="6" name="Image 0" descr="/home/claude/brochure/icons/trendi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2468880"/>
            <a:ext cx="50292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3154680"/>
            <a:ext cx="2103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Rising AI Spend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822960" y="3886200"/>
            <a:ext cx="210312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Premium-model pricing applied uniformly, even to high-volume administrative tasks.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3383280" y="2148840"/>
            <a:ext cx="2606040" cy="3566160"/>
          </a:xfrm>
          <a:prstGeom prst="roundRect">
            <a:avLst>
              <a:gd name="adj" fmla="val 3509"/>
            </a:avLst>
          </a:prstGeom>
          <a:solidFill>
            <a:srgbClr val="F4F4F4"/>
          </a:solidFill>
          <a:ln/>
        </p:spPr>
      </p:sp>
      <p:pic>
        <p:nvPicPr>
          <p:cNvPr id="10" name="Image 1" descr="/home/claude/brochure/icons/clo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2468880"/>
            <a:ext cx="502920" cy="50292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657600" y="3154680"/>
            <a:ext cx="2103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Latency at Scale</a:t>
            </a:r>
            <a:endParaRPr lang="en-US" sz="1450" dirty="0"/>
          </a:p>
        </p:txBody>
      </p:sp>
      <p:sp>
        <p:nvSpPr>
          <p:cNvPr id="12" name="Text 8"/>
          <p:cNvSpPr/>
          <p:nvPr/>
        </p:nvSpPr>
        <p:spPr>
          <a:xfrm>
            <a:off x="3657600" y="3886200"/>
            <a:ext cx="210312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Simple requests queue behind complex reasoning workloads, slowing every matter.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6217920" y="2148840"/>
            <a:ext cx="2606040" cy="3566160"/>
          </a:xfrm>
          <a:prstGeom prst="roundRect">
            <a:avLst>
              <a:gd name="adj" fmla="val 3509"/>
            </a:avLst>
          </a:prstGeom>
          <a:solidFill>
            <a:srgbClr val="F4F4F4"/>
          </a:solidFill>
          <a:ln/>
        </p:spPr>
      </p:sp>
      <p:pic>
        <p:nvPicPr>
          <p:cNvPr id="14" name="Image 2" descr="/home/claude/brochure/icons/shiel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2240" y="2468880"/>
            <a:ext cx="502920" cy="50292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492240" y="3154680"/>
            <a:ext cx="2103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Governance Gaps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6492240" y="3886200"/>
            <a:ext cx="210312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Limited visibility into which model touched which client's data, and when.</a:t>
            </a:r>
            <a:endParaRPr lang="en-US" sz="1100" dirty="0"/>
          </a:p>
        </p:txBody>
      </p:sp>
      <p:sp>
        <p:nvSpPr>
          <p:cNvPr id="17" name="Shape 12"/>
          <p:cNvSpPr/>
          <p:nvPr/>
        </p:nvSpPr>
        <p:spPr>
          <a:xfrm>
            <a:off x="9052560" y="2148840"/>
            <a:ext cx="2606040" cy="3566160"/>
          </a:xfrm>
          <a:prstGeom prst="roundRect">
            <a:avLst>
              <a:gd name="adj" fmla="val 3509"/>
            </a:avLst>
          </a:prstGeom>
          <a:solidFill>
            <a:srgbClr val="F4F4F4"/>
          </a:solidFill>
          <a:ln/>
        </p:spPr>
      </p:sp>
      <p:pic>
        <p:nvPicPr>
          <p:cNvPr id="18" name="Image 3" descr="/home/claude/brochure/icons/gri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6880" y="2468880"/>
            <a:ext cx="502920" cy="50292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9326880" y="3154680"/>
            <a:ext cx="2103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 Fragmentation</a:t>
            </a:r>
            <a:endParaRPr lang="en-US" sz="1450" dirty="0"/>
          </a:p>
        </p:txBody>
      </p:sp>
      <p:sp>
        <p:nvSpPr>
          <p:cNvPr id="20" name="Text 14"/>
          <p:cNvSpPr/>
          <p:nvPr/>
        </p:nvSpPr>
        <p:spPr>
          <a:xfrm>
            <a:off x="9326880" y="3886200"/>
            <a:ext cx="210312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Point solutions across intake, DMS, research, and drafting don't share context.</a:t>
            </a:r>
            <a:endParaRPr lang="en-US" sz="1100" dirty="0"/>
          </a:p>
        </p:txBody>
      </p:sp>
      <p:pic>
        <p:nvPicPr>
          <p:cNvPr id="21" name="Image 4" descr="/home/claude/brochure/logo/logo_dark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" y="6455664"/>
            <a:ext cx="960120" cy="310896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11430000" y="6528816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F62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INTRODUCING NTIER.IO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100584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platform. Every AI capability.</a:t>
            </a:r>
            <a:endParaRPr lang="en-US" sz="3000" dirty="0"/>
          </a:p>
          <a:p>
            <a:pPr indent="0" marL="0">
              <a:buNone/>
            </a:pPr>
            <a:r>
              <a:rPr lang="en-US" sz="30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Orchestrated intelligently.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2148840"/>
            <a:ext cx="649224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nTier.io unifies matter management, client intake, document drafting, and billing into a single workspace — then routes every AI task across local, private, and public models, plus your existing legal-tech stack, at the lowest cost that still meets your firm's risk and compliance bar.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3931920"/>
            <a:ext cx="1005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62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1600200" y="4005072"/>
            <a:ext cx="5120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Unified workspace for every role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48640" y="4709160"/>
            <a:ext cx="1005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62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1600200" y="4782312"/>
            <a:ext cx="5120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tiers routed automatically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48640" y="5486400"/>
            <a:ext cx="1005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62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10+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1600200" y="5559552"/>
            <a:ext cx="5120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Legal platforms orchestrated, not replaced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7406640" y="1463040"/>
            <a:ext cx="4206240" cy="4206240"/>
          </a:xfrm>
          <a:prstGeom prst="ellipse">
            <a:avLst/>
          </a:prstGeom>
          <a:solidFill>
            <a:srgbClr val="E8ECFB"/>
          </a:solidFill>
          <a:ln/>
        </p:spPr>
      </p:sp>
      <p:sp>
        <p:nvSpPr>
          <p:cNvPr id="12" name="Shape 10"/>
          <p:cNvSpPr/>
          <p:nvPr/>
        </p:nvSpPr>
        <p:spPr>
          <a:xfrm>
            <a:off x="8092440" y="2148840"/>
            <a:ext cx="2834640" cy="2834640"/>
          </a:xfrm>
          <a:prstGeom prst="ellipse">
            <a:avLst/>
          </a:prstGeom>
          <a:solidFill>
            <a:srgbClr val="B9C8F5"/>
          </a:solidFill>
          <a:ln/>
        </p:spPr>
      </p:sp>
      <p:sp>
        <p:nvSpPr>
          <p:cNvPr id="13" name="Shape 11"/>
          <p:cNvSpPr/>
          <p:nvPr/>
        </p:nvSpPr>
        <p:spPr>
          <a:xfrm>
            <a:off x="8778240" y="2834640"/>
            <a:ext cx="1463040" cy="1463040"/>
          </a:xfrm>
          <a:prstGeom prst="ellipse">
            <a:avLst/>
          </a:prstGeom>
          <a:solidFill>
            <a:srgbClr val="0F62FE"/>
          </a:solidFill>
          <a:ln/>
        </p:spPr>
      </p:sp>
      <p:pic>
        <p:nvPicPr>
          <p:cNvPr id="14" name="Image 0" descr="/home/claude/brochure/icons/orchestration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89720" y="3246120"/>
            <a:ext cx="640080" cy="640080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7406640" y="5806440"/>
            <a:ext cx="4206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01D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Orchestration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001D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Layer</a:t>
            </a:r>
            <a:endParaRPr lang="en-US" sz="1100" dirty="0"/>
          </a:p>
        </p:txBody>
      </p:sp>
      <p:pic>
        <p:nvPicPr>
          <p:cNvPr id="16" name="Image 1" descr="/home/claude/brochure/logo/logo_d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6455664"/>
            <a:ext cx="960120" cy="310896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11430000" y="6528816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F62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789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five-layer architecture, purpose-built for law firms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1110996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/>
        </p:spPr>
      </p:sp>
      <p:sp>
        <p:nvSpPr>
          <p:cNvPr id="5" name="Shape 3"/>
          <p:cNvSpPr/>
          <p:nvPr/>
        </p:nvSpPr>
        <p:spPr>
          <a:xfrm>
            <a:off x="713232" y="1536192"/>
            <a:ext cx="566928" cy="566928"/>
          </a:xfrm>
          <a:prstGeom prst="roundRect">
            <a:avLst>
              <a:gd name="adj" fmla="val 50000"/>
            </a:avLst>
          </a:prstGeom>
          <a:solidFill>
            <a:srgbClr val="E8ECFB"/>
          </a:solidFill>
          <a:ln/>
        </p:spPr>
      </p:sp>
      <p:pic>
        <p:nvPicPr>
          <p:cNvPr id="6" name="Image 0" descr="/home/claude/brochure/icons/layer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1248" y="1664208"/>
            <a:ext cx="310896" cy="31089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81328" y="1508760"/>
            <a:ext cx="548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CD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2103120" y="1472184"/>
            <a:ext cx="27432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Unified Legal Workspace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5029200" y="1472184"/>
            <a:ext cx="64465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interface for Partners, Associates, Paralegals, Legal Ops, and Knowledge teams — chat, email, documents, voice, and matter requests in, drafts and workflows out.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548640" y="2350008"/>
            <a:ext cx="1110996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/>
        </p:spPr>
      </p:sp>
      <p:sp>
        <p:nvSpPr>
          <p:cNvPr id="11" name="Shape 8"/>
          <p:cNvSpPr/>
          <p:nvPr/>
        </p:nvSpPr>
        <p:spPr>
          <a:xfrm>
            <a:off x="713232" y="2468880"/>
            <a:ext cx="566928" cy="566928"/>
          </a:xfrm>
          <a:prstGeom prst="roundRect">
            <a:avLst>
              <a:gd name="adj" fmla="val 50000"/>
            </a:avLst>
          </a:prstGeom>
          <a:solidFill>
            <a:srgbClr val="E8ECFB"/>
          </a:solidFill>
          <a:ln/>
        </p:spPr>
      </p:sp>
      <p:pic>
        <p:nvPicPr>
          <p:cNvPr id="12" name="Image 1" descr="/home/claude/brochure/icons/cpu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248" y="2596896"/>
            <a:ext cx="310896" cy="31089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481328" y="2441448"/>
            <a:ext cx="548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CD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2103120" y="2404872"/>
            <a:ext cx="27432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Enterprise AI Orchestration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5029200" y="2404872"/>
            <a:ext cx="64465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Evaluates business context, matter context, risk, complexity, AI spend, security, and governance to determine the lowest-cost compliant execution path.</a:t>
            </a:r>
            <a:endParaRPr lang="en-US" sz="1050" dirty="0"/>
          </a:p>
        </p:txBody>
      </p:sp>
      <p:sp>
        <p:nvSpPr>
          <p:cNvPr id="16" name="Shape 12"/>
          <p:cNvSpPr/>
          <p:nvPr/>
        </p:nvSpPr>
        <p:spPr>
          <a:xfrm>
            <a:off x="548640" y="3282696"/>
            <a:ext cx="1110996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/>
        </p:spPr>
      </p:sp>
      <p:sp>
        <p:nvSpPr>
          <p:cNvPr id="17" name="Shape 13"/>
          <p:cNvSpPr/>
          <p:nvPr/>
        </p:nvSpPr>
        <p:spPr>
          <a:xfrm>
            <a:off x="713232" y="3401568"/>
            <a:ext cx="566928" cy="566928"/>
          </a:xfrm>
          <a:prstGeom prst="roundRect">
            <a:avLst>
              <a:gd name="adj" fmla="val 50000"/>
            </a:avLst>
          </a:prstGeom>
          <a:solidFill>
            <a:srgbClr val="E8ECFB"/>
          </a:solidFill>
          <a:ln/>
        </p:spPr>
      </p:sp>
      <p:pic>
        <p:nvPicPr>
          <p:cNvPr id="18" name="Image 2" descr="/home/claude/brochure/icons/gri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248" y="3529584"/>
            <a:ext cx="310896" cy="310896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481328" y="3374136"/>
            <a:ext cx="548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CD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500" dirty="0"/>
          </a:p>
        </p:txBody>
      </p:sp>
      <p:sp>
        <p:nvSpPr>
          <p:cNvPr id="20" name="Text 15"/>
          <p:cNvSpPr/>
          <p:nvPr/>
        </p:nvSpPr>
        <p:spPr>
          <a:xfrm>
            <a:off x="2103120" y="3337560"/>
            <a:ext cx="27432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Three-Tier Intelligence</a:t>
            </a:r>
            <a:endParaRPr lang="en-US" sz="1300" dirty="0"/>
          </a:p>
        </p:txBody>
      </p:sp>
      <p:sp>
        <p:nvSpPr>
          <p:cNvPr id="21" name="Text 16"/>
          <p:cNvSpPr/>
          <p:nvPr/>
        </p:nvSpPr>
        <p:spPr>
          <a:xfrm>
            <a:off x="5029200" y="3337560"/>
            <a:ext cx="64465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Micro, Small, and Large language models — matched automatically to task complexity and data sensitivity.</a:t>
            </a:r>
            <a:endParaRPr lang="en-US" sz="1050" dirty="0"/>
          </a:p>
        </p:txBody>
      </p:sp>
      <p:sp>
        <p:nvSpPr>
          <p:cNvPr id="22" name="Shape 17"/>
          <p:cNvSpPr/>
          <p:nvPr/>
        </p:nvSpPr>
        <p:spPr>
          <a:xfrm>
            <a:off x="548640" y="4215384"/>
            <a:ext cx="1110996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/>
        </p:spPr>
      </p:sp>
      <p:sp>
        <p:nvSpPr>
          <p:cNvPr id="23" name="Shape 18"/>
          <p:cNvSpPr/>
          <p:nvPr/>
        </p:nvSpPr>
        <p:spPr>
          <a:xfrm>
            <a:off x="713232" y="4334256"/>
            <a:ext cx="566928" cy="566928"/>
          </a:xfrm>
          <a:prstGeom prst="roundRect">
            <a:avLst>
              <a:gd name="adj" fmla="val 50000"/>
            </a:avLst>
          </a:prstGeom>
          <a:solidFill>
            <a:srgbClr val="E8ECFB"/>
          </a:solidFill>
          <a:ln/>
        </p:spPr>
      </p:sp>
      <p:pic>
        <p:nvPicPr>
          <p:cNvPr id="24" name="Image 3" descr="/home/claude/brochure/icons/databas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248" y="4462272"/>
            <a:ext cx="310896" cy="310896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1481328" y="4306824"/>
            <a:ext cx="548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CD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500" dirty="0"/>
          </a:p>
        </p:txBody>
      </p:sp>
      <p:sp>
        <p:nvSpPr>
          <p:cNvPr id="26" name="Text 20"/>
          <p:cNvSpPr/>
          <p:nvPr/>
        </p:nvSpPr>
        <p:spPr>
          <a:xfrm>
            <a:off x="2103120" y="4270248"/>
            <a:ext cx="27432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External AI &amp; Application Marketplace</a:t>
            </a:r>
            <a:endParaRPr lang="en-US" sz="1300" dirty="0"/>
          </a:p>
        </p:txBody>
      </p:sp>
      <p:sp>
        <p:nvSpPr>
          <p:cNvPr id="27" name="Text 21"/>
          <p:cNvSpPr/>
          <p:nvPr/>
        </p:nvSpPr>
        <p:spPr>
          <a:xfrm>
            <a:off x="5029200" y="4270248"/>
            <a:ext cx="64465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Calls out to best-in-class legal platforms only when internal models can't meet the quality threshold.</a:t>
            </a:r>
            <a:endParaRPr lang="en-US" sz="1050" dirty="0"/>
          </a:p>
        </p:txBody>
      </p:sp>
      <p:sp>
        <p:nvSpPr>
          <p:cNvPr id="28" name="Shape 22"/>
          <p:cNvSpPr/>
          <p:nvPr/>
        </p:nvSpPr>
        <p:spPr>
          <a:xfrm>
            <a:off x="548640" y="5148072"/>
            <a:ext cx="1110996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/>
        </p:spPr>
      </p:sp>
      <p:sp>
        <p:nvSpPr>
          <p:cNvPr id="29" name="Shape 23"/>
          <p:cNvSpPr/>
          <p:nvPr/>
        </p:nvSpPr>
        <p:spPr>
          <a:xfrm>
            <a:off x="713232" y="5266944"/>
            <a:ext cx="566928" cy="566928"/>
          </a:xfrm>
          <a:prstGeom prst="roundRect">
            <a:avLst>
              <a:gd name="adj" fmla="val 50000"/>
            </a:avLst>
          </a:prstGeom>
          <a:solidFill>
            <a:srgbClr val="E8ECFB"/>
          </a:solidFill>
          <a:ln/>
        </p:spPr>
      </p:sp>
      <p:pic>
        <p:nvPicPr>
          <p:cNvPr id="30" name="Image 4" descr="/home/claude/brochure/icons/check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248" y="5394960"/>
            <a:ext cx="310896" cy="310896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1481328" y="5239512"/>
            <a:ext cx="548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4CD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500" dirty="0"/>
          </a:p>
        </p:txBody>
      </p:sp>
      <p:sp>
        <p:nvSpPr>
          <p:cNvPr id="32" name="Text 25"/>
          <p:cNvSpPr/>
          <p:nvPr/>
        </p:nvSpPr>
        <p:spPr>
          <a:xfrm>
            <a:off x="2103120" y="5202936"/>
            <a:ext cx="27432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 in the Loop</a:t>
            </a:r>
            <a:endParaRPr lang="en-US" sz="1300" dirty="0"/>
          </a:p>
        </p:txBody>
      </p:sp>
      <p:sp>
        <p:nvSpPr>
          <p:cNvPr id="33" name="Text 26"/>
          <p:cNvSpPr/>
          <p:nvPr/>
        </p:nvSpPr>
        <p:spPr>
          <a:xfrm>
            <a:off x="5029200" y="5202936"/>
            <a:ext cx="64465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output is reviewed and approved by an attorney before it moves downstream — fully audited for governance, model choice, and cost.</a:t>
            </a:r>
            <a:endParaRPr lang="en-US" sz="1050" dirty="0"/>
          </a:p>
        </p:txBody>
      </p:sp>
      <p:pic>
        <p:nvPicPr>
          <p:cNvPr id="34" name="Image 5" descr="/home/claude/brochure/logo/logo_dark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40" y="6455664"/>
            <a:ext cx="960120" cy="310896"/>
          </a:xfrm>
          <a:prstGeom prst="rect">
            <a:avLst/>
          </a:prstGeom>
        </p:spPr>
      </p:pic>
      <p:sp>
        <p:nvSpPr>
          <p:cNvPr id="35" name="Text 27"/>
          <p:cNvSpPr/>
          <p:nvPr/>
        </p:nvSpPr>
        <p:spPr>
          <a:xfrm>
            <a:off x="11430000" y="6528816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F62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CORE TECHNOLOGY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789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Three-Tier Intelligence Engine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234440"/>
            <a:ext cx="10789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request is matched to the smallest model that can do the job well — cutting cost without cutting quality.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3520440" cy="4023360"/>
          </a:xfrm>
          <a:prstGeom prst="roundRect">
            <a:avLst>
              <a:gd name="adj" fmla="val 3117"/>
            </a:avLst>
          </a:prstGeom>
          <a:solidFill>
            <a:srgbClr val="F4F4F4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148840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62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MLM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22960" y="2651760"/>
            <a:ext cx="2971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Micro Language Models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822960" y="3246120"/>
            <a:ext cx="2926080" cy="0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3429000"/>
            <a:ext cx="2971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OCR &amp; metadata extraction, classification, routing, conflict checks, redaction, PII detection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822960" y="5440680"/>
            <a:ext cx="2971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VOLUME, LOW COST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297680" y="1920240"/>
            <a:ext cx="3520440" cy="4023360"/>
          </a:xfrm>
          <a:prstGeom prst="roundRect">
            <a:avLst>
              <a:gd name="adj" fmla="val 3117"/>
            </a:avLst>
          </a:prstGeom>
          <a:solidFill>
            <a:srgbClr val="E8ECFB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0" y="2148840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62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SLM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4572000" y="2651760"/>
            <a:ext cx="2971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Small Language Models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4572000" y="3246120"/>
            <a:ext cx="2926080" cy="0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72000" y="3429000"/>
            <a:ext cx="2971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Contract review, due diligence, drafting, discovery analysis, compliance review, knowledge search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4572000" y="5440680"/>
            <a:ext cx="2971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FIRM-SPECIFIC, GROUNDED IN YOUR DATA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8046720" y="1920240"/>
            <a:ext cx="3520440" cy="4023360"/>
          </a:xfrm>
          <a:prstGeom prst="roundRect">
            <a:avLst>
              <a:gd name="adj" fmla="val 3117"/>
            </a:avLst>
          </a:prstGeom>
          <a:solidFill>
            <a:srgbClr val="0F62FE"/>
          </a:solidFill>
          <a:ln/>
        </p:spPr>
      </p:sp>
      <p:sp>
        <p:nvSpPr>
          <p:cNvPr id="18" name="Text 16"/>
          <p:cNvSpPr/>
          <p:nvPr/>
        </p:nvSpPr>
        <p:spPr>
          <a:xfrm>
            <a:off x="8321040" y="2148840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LLM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8321040" y="2651760"/>
            <a:ext cx="2971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Large Language Models</a:t>
            </a:r>
            <a:endParaRPr lang="en-US" sz="1450" dirty="0"/>
          </a:p>
        </p:txBody>
      </p:sp>
      <p:sp>
        <p:nvSpPr>
          <p:cNvPr id="20" name="Shape 18"/>
          <p:cNvSpPr/>
          <p:nvPr/>
        </p:nvSpPr>
        <p:spPr>
          <a:xfrm>
            <a:off x="8321040" y="3246120"/>
            <a:ext cx="2926080" cy="0"/>
          </a:xfrm>
          <a:prstGeom prst="line">
            <a:avLst/>
          </a:prstGeom>
          <a:noFill/>
          <a:ln w="12700">
            <a:solidFill>
              <a:srgbClr val="3D6FF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321040" y="3429000"/>
            <a:ext cx="2971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D6E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Litigation strategy, appellate analysis, M&amp;A, regulatory interpretation, complex legal reasoning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8321040" y="5440680"/>
            <a:ext cx="2971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AFC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RESERVED FOR HIGH-VALUE WORK</a:t>
            </a:r>
            <a:endParaRPr lang="en-US" sz="1000" dirty="0"/>
          </a:p>
        </p:txBody>
      </p:sp>
      <p:pic>
        <p:nvPicPr>
          <p:cNvPr id="23" name="Image 0" descr="/home/claude/brochure/icons/arrow_gra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0" y="3657600"/>
            <a:ext cx="320040" cy="320040"/>
          </a:xfrm>
          <a:prstGeom prst="rect">
            <a:avLst/>
          </a:prstGeom>
        </p:spPr>
      </p:pic>
      <p:pic>
        <p:nvPicPr>
          <p:cNvPr id="24" name="Image 1" descr="/home/claude/brochure/icons/arrow_gra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0" y="3657600"/>
            <a:ext cx="320040" cy="320040"/>
          </a:xfrm>
          <a:prstGeom prst="rect">
            <a:avLst/>
          </a:prstGeom>
        </p:spPr>
      </p:pic>
      <p:pic>
        <p:nvPicPr>
          <p:cNvPr id="25" name="Image 2" descr="/home/claude/brochure/logo/logo_dar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6455664"/>
            <a:ext cx="960120" cy="310896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11430000" y="6528816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F62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PRACTICE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789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matter request to reviewed output — in one workflow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066544" cy="3291840"/>
          </a:xfrm>
          <a:prstGeom prst="roundRect">
            <a:avLst>
              <a:gd name="adj" fmla="val 4425"/>
            </a:avLst>
          </a:prstGeom>
          <a:solidFill>
            <a:srgbClr val="FFFFFF"/>
          </a:solidFill>
          <a:ln/>
        </p:spPr>
      </p:sp>
      <p:sp>
        <p:nvSpPr>
          <p:cNvPr id="5" name="Shape 3"/>
          <p:cNvSpPr/>
          <p:nvPr/>
        </p:nvSpPr>
        <p:spPr>
          <a:xfrm>
            <a:off x="731520" y="2423160"/>
            <a:ext cx="502920" cy="502920"/>
          </a:xfrm>
          <a:prstGeom prst="ellipse">
            <a:avLst/>
          </a:prstGeom>
          <a:solidFill>
            <a:srgbClr val="E8ECFB"/>
          </a:solidFill>
          <a:ln/>
        </p:spPr>
      </p:sp>
      <p:pic>
        <p:nvPicPr>
          <p:cNvPr id="6" name="Image 0" descr="/home/claude/brochure/icons/messag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0392" y="2542032"/>
            <a:ext cx="274320" cy="2743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31520" y="3035808"/>
            <a:ext cx="1700784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0F62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1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31520" y="3273552"/>
            <a:ext cx="17007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Request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731520" y="3657600"/>
            <a:ext cx="1700784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associate asks nTier.io to review a vendor contract for a live matter.</a:t>
            </a:r>
            <a:endParaRPr lang="en-US" sz="1000" dirty="0"/>
          </a:p>
        </p:txBody>
      </p:sp>
      <p:pic>
        <p:nvPicPr>
          <p:cNvPr id="10" name="Image 1" descr="/home/claude/brochure/icons/arro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472" y="3657600"/>
            <a:ext cx="182880" cy="182880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2816352" y="2194560"/>
            <a:ext cx="2066544" cy="3291840"/>
          </a:xfrm>
          <a:prstGeom prst="roundRect">
            <a:avLst>
              <a:gd name="adj" fmla="val 4425"/>
            </a:avLst>
          </a:prstGeom>
          <a:solidFill>
            <a:srgbClr val="FFFFFF"/>
          </a:solidFill>
          <a:ln/>
        </p:spPr>
      </p:sp>
      <p:sp>
        <p:nvSpPr>
          <p:cNvPr id="12" name="Shape 8"/>
          <p:cNvSpPr/>
          <p:nvPr/>
        </p:nvSpPr>
        <p:spPr>
          <a:xfrm>
            <a:off x="2999232" y="2423160"/>
            <a:ext cx="502920" cy="502920"/>
          </a:xfrm>
          <a:prstGeom prst="ellipse">
            <a:avLst/>
          </a:prstGeom>
          <a:solidFill>
            <a:srgbClr val="E8ECFB"/>
          </a:solidFill>
          <a:ln/>
        </p:spPr>
      </p:sp>
      <p:pic>
        <p:nvPicPr>
          <p:cNvPr id="13" name="Image 2" descr="/home/claude/brochure/icons/databas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8104" y="2542032"/>
            <a:ext cx="274320" cy="27432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2999232" y="3035808"/>
            <a:ext cx="1700784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0F62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2</a:t>
            </a:r>
            <a:endParaRPr lang="en-US" sz="900" dirty="0"/>
          </a:p>
        </p:txBody>
      </p:sp>
      <p:sp>
        <p:nvSpPr>
          <p:cNvPr id="15" name="Text 10"/>
          <p:cNvSpPr/>
          <p:nvPr/>
        </p:nvSpPr>
        <p:spPr>
          <a:xfrm>
            <a:off x="2999232" y="3273552"/>
            <a:ext cx="17007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</a:t>
            </a:r>
            <a:endParaRPr lang="en-US" sz="1350" dirty="0"/>
          </a:p>
        </p:txBody>
      </p:sp>
      <p:sp>
        <p:nvSpPr>
          <p:cNvPr id="16" name="Text 11"/>
          <p:cNvSpPr/>
          <p:nvPr/>
        </p:nvSpPr>
        <p:spPr>
          <a:xfrm>
            <a:off x="2999232" y="3657600"/>
            <a:ext cx="1700784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nTier.io pulls the contract and related matter history from the firm's DMS.</a:t>
            </a:r>
            <a:endParaRPr lang="en-US" sz="1000" dirty="0"/>
          </a:p>
        </p:txBody>
      </p:sp>
      <p:pic>
        <p:nvPicPr>
          <p:cNvPr id="17" name="Image 3" descr="/home/claude/brochure/icons/arro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1184" y="3657600"/>
            <a:ext cx="182880" cy="182880"/>
          </a:xfrm>
          <a:prstGeom prst="rect">
            <a:avLst/>
          </a:prstGeom>
        </p:spPr>
      </p:pic>
      <p:sp>
        <p:nvSpPr>
          <p:cNvPr id="18" name="Shape 12"/>
          <p:cNvSpPr/>
          <p:nvPr/>
        </p:nvSpPr>
        <p:spPr>
          <a:xfrm>
            <a:off x="5084064" y="2194560"/>
            <a:ext cx="2066544" cy="3291840"/>
          </a:xfrm>
          <a:prstGeom prst="roundRect">
            <a:avLst>
              <a:gd name="adj" fmla="val 4425"/>
            </a:avLst>
          </a:prstGeom>
          <a:solidFill>
            <a:srgbClr val="FFFFFF"/>
          </a:solidFill>
          <a:ln/>
        </p:spPr>
      </p:sp>
      <p:sp>
        <p:nvSpPr>
          <p:cNvPr id="19" name="Shape 13"/>
          <p:cNvSpPr/>
          <p:nvPr/>
        </p:nvSpPr>
        <p:spPr>
          <a:xfrm>
            <a:off x="5266944" y="2423160"/>
            <a:ext cx="502920" cy="502920"/>
          </a:xfrm>
          <a:prstGeom prst="ellipse">
            <a:avLst/>
          </a:prstGeom>
          <a:solidFill>
            <a:srgbClr val="E8ECFB"/>
          </a:solidFill>
          <a:ln/>
        </p:spPr>
      </p:sp>
      <p:pic>
        <p:nvPicPr>
          <p:cNvPr id="20" name="Image 4" descr="/home/claude/brochure/icons/cpu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5816" y="2542032"/>
            <a:ext cx="274320" cy="27432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5266944" y="3035808"/>
            <a:ext cx="1700784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0F62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3</a:t>
            </a:r>
            <a:endParaRPr lang="en-US" sz="900" dirty="0"/>
          </a:p>
        </p:txBody>
      </p:sp>
      <p:sp>
        <p:nvSpPr>
          <p:cNvPr id="22" name="Text 15"/>
          <p:cNvSpPr/>
          <p:nvPr/>
        </p:nvSpPr>
        <p:spPr>
          <a:xfrm>
            <a:off x="5266944" y="3273552"/>
            <a:ext cx="17007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Route</a:t>
            </a:r>
            <a:endParaRPr lang="en-US" sz="1350" dirty="0"/>
          </a:p>
        </p:txBody>
      </p:sp>
      <p:sp>
        <p:nvSpPr>
          <p:cNvPr id="23" name="Text 16"/>
          <p:cNvSpPr/>
          <p:nvPr/>
        </p:nvSpPr>
        <p:spPr>
          <a:xfrm>
            <a:off x="5266944" y="3657600"/>
            <a:ext cx="1700784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orchestration layer classifies the task and selects an SLM trained on the firm's contract playbook.</a:t>
            </a:r>
            <a:endParaRPr lang="en-US" sz="1000" dirty="0"/>
          </a:p>
        </p:txBody>
      </p:sp>
      <p:pic>
        <p:nvPicPr>
          <p:cNvPr id="24" name="Image 5" descr="/home/claude/brochure/icons/arrow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8896" y="3657600"/>
            <a:ext cx="182880" cy="18288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7351776" y="2194560"/>
            <a:ext cx="2066544" cy="3291840"/>
          </a:xfrm>
          <a:prstGeom prst="roundRect">
            <a:avLst>
              <a:gd name="adj" fmla="val 4425"/>
            </a:avLst>
          </a:prstGeom>
          <a:solidFill>
            <a:srgbClr val="FFFFFF"/>
          </a:solidFill>
          <a:ln/>
        </p:spPr>
      </p:sp>
      <p:sp>
        <p:nvSpPr>
          <p:cNvPr id="26" name="Shape 18"/>
          <p:cNvSpPr/>
          <p:nvPr/>
        </p:nvSpPr>
        <p:spPr>
          <a:xfrm>
            <a:off x="7534656" y="2423160"/>
            <a:ext cx="502920" cy="502920"/>
          </a:xfrm>
          <a:prstGeom prst="ellipse">
            <a:avLst/>
          </a:prstGeom>
          <a:solidFill>
            <a:srgbClr val="E8ECFB"/>
          </a:solidFill>
          <a:ln/>
        </p:spPr>
      </p:sp>
      <p:pic>
        <p:nvPicPr>
          <p:cNvPr id="27" name="Image 6" descr="/home/claude/brochure/icons/fil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53528" y="2542032"/>
            <a:ext cx="274320" cy="274320"/>
          </a:xfrm>
          <a:prstGeom prst="rect">
            <a:avLst/>
          </a:prstGeom>
        </p:spPr>
      </p:pic>
      <p:sp>
        <p:nvSpPr>
          <p:cNvPr id="28" name="Text 19"/>
          <p:cNvSpPr/>
          <p:nvPr/>
        </p:nvSpPr>
        <p:spPr>
          <a:xfrm>
            <a:off x="7534656" y="3035808"/>
            <a:ext cx="1700784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0F62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4</a:t>
            </a:r>
            <a:endParaRPr lang="en-US" sz="900" dirty="0"/>
          </a:p>
        </p:txBody>
      </p:sp>
      <p:sp>
        <p:nvSpPr>
          <p:cNvPr id="29" name="Text 20"/>
          <p:cNvSpPr/>
          <p:nvPr/>
        </p:nvSpPr>
        <p:spPr>
          <a:xfrm>
            <a:off x="7534656" y="3273552"/>
            <a:ext cx="17007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Draft</a:t>
            </a:r>
            <a:endParaRPr lang="en-US" sz="1350" dirty="0"/>
          </a:p>
        </p:txBody>
      </p:sp>
      <p:sp>
        <p:nvSpPr>
          <p:cNvPr id="30" name="Text 21"/>
          <p:cNvSpPr/>
          <p:nvPr/>
        </p:nvSpPr>
        <p:spPr>
          <a:xfrm>
            <a:off x="7534656" y="3657600"/>
            <a:ext cx="1700784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redlined draft and issues list are generated, with citations to firm precedent.</a:t>
            </a:r>
            <a:endParaRPr lang="en-US" sz="1000" dirty="0"/>
          </a:p>
        </p:txBody>
      </p:sp>
      <p:pic>
        <p:nvPicPr>
          <p:cNvPr id="31" name="Image 7" descr="/home/claude/brochure/icons/arrow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36608" y="3657600"/>
            <a:ext cx="182880" cy="18288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9619488" y="2194560"/>
            <a:ext cx="2066544" cy="3291840"/>
          </a:xfrm>
          <a:prstGeom prst="roundRect">
            <a:avLst>
              <a:gd name="adj" fmla="val 4425"/>
            </a:avLst>
          </a:prstGeom>
          <a:solidFill>
            <a:srgbClr val="FFFFFF"/>
          </a:solidFill>
          <a:ln/>
        </p:spPr>
      </p:sp>
      <p:sp>
        <p:nvSpPr>
          <p:cNvPr id="33" name="Shape 23"/>
          <p:cNvSpPr/>
          <p:nvPr/>
        </p:nvSpPr>
        <p:spPr>
          <a:xfrm>
            <a:off x="9802368" y="2423160"/>
            <a:ext cx="502920" cy="502920"/>
          </a:xfrm>
          <a:prstGeom prst="ellipse">
            <a:avLst/>
          </a:prstGeom>
          <a:solidFill>
            <a:srgbClr val="E8ECFB"/>
          </a:solidFill>
          <a:ln/>
        </p:spPr>
      </p:sp>
      <p:pic>
        <p:nvPicPr>
          <p:cNvPr id="34" name="Image 8" descr="/home/claude/brochure/icons/check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21240" y="2542032"/>
            <a:ext cx="274320" cy="274320"/>
          </a:xfrm>
          <a:prstGeom prst="rect">
            <a:avLst/>
          </a:prstGeom>
        </p:spPr>
      </p:pic>
      <p:sp>
        <p:nvSpPr>
          <p:cNvPr id="35" name="Text 24"/>
          <p:cNvSpPr/>
          <p:nvPr/>
        </p:nvSpPr>
        <p:spPr>
          <a:xfrm>
            <a:off x="9802368" y="3035808"/>
            <a:ext cx="1700784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0F62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5</a:t>
            </a:r>
            <a:endParaRPr lang="en-US" sz="900" dirty="0"/>
          </a:p>
        </p:txBody>
      </p:sp>
      <p:sp>
        <p:nvSpPr>
          <p:cNvPr id="36" name="Text 25"/>
          <p:cNvSpPr/>
          <p:nvPr/>
        </p:nvSpPr>
        <p:spPr>
          <a:xfrm>
            <a:off x="9802368" y="3273552"/>
            <a:ext cx="17007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Approve</a:t>
            </a:r>
            <a:endParaRPr lang="en-US" sz="1350" dirty="0"/>
          </a:p>
        </p:txBody>
      </p:sp>
      <p:sp>
        <p:nvSpPr>
          <p:cNvPr id="37" name="Text 26"/>
          <p:cNvSpPr/>
          <p:nvPr/>
        </p:nvSpPr>
        <p:spPr>
          <a:xfrm>
            <a:off x="9802368" y="3657600"/>
            <a:ext cx="1700784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reviewing attorney edits, approves, and the audit trail is logged automatically.</a:t>
            </a:r>
            <a:endParaRPr lang="en-US" sz="1000" dirty="0"/>
          </a:p>
        </p:txBody>
      </p:sp>
      <p:pic>
        <p:nvPicPr>
          <p:cNvPr id="38" name="Image 9" descr="/home/claude/brochure/logo/logo_dark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8640" y="6455664"/>
            <a:ext cx="960120" cy="310896"/>
          </a:xfrm>
          <a:prstGeom prst="rect">
            <a:avLst/>
          </a:prstGeom>
        </p:spPr>
      </p:pic>
      <p:sp>
        <p:nvSpPr>
          <p:cNvPr id="39" name="Text 27"/>
          <p:cNvSpPr/>
          <p:nvPr/>
        </p:nvSpPr>
        <p:spPr>
          <a:xfrm>
            <a:off x="11430000" y="6528816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F62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WALKTHROUGH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Home Dashboard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20700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single entry point for every matter, workflow, and AI interaction.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1783080"/>
            <a:ext cx="11064240" cy="4572000"/>
          </a:xfrm>
          <a:prstGeom prst="roundRect">
            <a:avLst>
              <a:gd name="adj" fmla="val 1600"/>
            </a:avLst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783080"/>
            <a:ext cx="11064240" cy="365760"/>
          </a:xfrm>
          <a:prstGeom prst="rect">
            <a:avLst/>
          </a:prstGeom>
          <a:solidFill>
            <a:srgbClr val="F4F4F4"/>
          </a:solidFill>
          <a:ln/>
        </p:spPr>
      </p:sp>
      <p:sp>
        <p:nvSpPr>
          <p:cNvPr id="7" name="Shape 5"/>
          <p:cNvSpPr/>
          <p:nvPr/>
        </p:nvSpPr>
        <p:spPr>
          <a:xfrm>
            <a:off x="713232" y="1911096"/>
            <a:ext cx="109728" cy="109728"/>
          </a:xfrm>
          <a:prstGeom prst="ellipse">
            <a:avLst/>
          </a:prstGeom>
          <a:solidFill>
            <a:srgbClr val="FF5F57"/>
          </a:solidFill>
          <a:ln/>
        </p:spPr>
      </p:sp>
      <p:sp>
        <p:nvSpPr>
          <p:cNvPr id="8" name="Shape 6"/>
          <p:cNvSpPr/>
          <p:nvPr/>
        </p:nvSpPr>
        <p:spPr>
          <a:xfrm>
            <a:off x="914400" y="1911096"/>
            <a:ext cx="109728" cy="109728"/>
          </a:xfrm>
          <a:prstGeom prst="ellipse">
            <a:avLst/>
          </a:prstGeom>
          <a:solidFill>
            <a:srgbClr val="FEBC2E"/>
          </a:solidFill>
          <a:ln/>
        </p:spPr>
      </p:sp>
      <p:sp>
        <p:nvSpPr>
          <p:cNvPr id="9" name="Shape 7"/>
          <p:cNvSpPr/>
          <p:nvPr/>
        </p:nvSpPr>
        <p:spPr>
          <a:xfrm>
            <a:off x="1115568" y="1911096"/>
            <a:ext cx="109728" cy="109728"/>
          </a:xfrm>
          <a:prstGeom prst="ellipse">
            <a:avLst/>
          </a:prstGeom>
          <a:solidFill>
            <a:srgbClr val="28C840"/>
          </a:solidFill>
          <a:ln/>
        </p:spPr>
      </p:sp>
      <p:sp>
        <p:nvSpPr>
          <p:cNvPr id="10" name="Shape 8"/>
          <p:cNvSpPr/>
          <p:nvPr/>
        </p:nvSpPr>
        <p:spPr>
          <a:xfrm>
            <a:off x="4663440" y="1856232"/>
            <a:ext cx="2834640" cy="219456"/>
          </a:xfrm>
          <a:prstGeom prst="roundRect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E0E0E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1856232"/>
            <a:ext cx="2834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app.ntier.io/dashboard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548640" y="2148840"/>
            <a:ext cx="2103120" cy="4206240"/>
          </a:xfrm>
          <a:prstGeom prst="rect">
            <a:avLst/>
          </a:prstGeom>
          <a:solidFill>
            <a:srgbClr val="001D6C"/>
          </a:solidFill>
          <a:ln/>
        </p:spPr>
      </p:sp>
      <p:pic>
        <p:nvPicPr>
          <p:cNvPr id="13" name="Image 0" descr="/home/claude/brochure/logo/logo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" y="2295144"/>
            <a:ext cx="1554480" cy="502920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658368" y="2871216"/>
            <a:ext cx="1883664" cy="329184"/>
          </a:xfrm>
          <a:prstGeom prst="roundRect">
            <a:avLst>
              <a:gd name="adj" fmla="val 16667"/>
            </a:avLst>
          </a:prstGeom>
          <a:solidFill>
            <a:srgbClr val="0F62FE"/>
          </a:solidFill>
          <a:ln/>
        </p:spPr>
      </p:sp>
      <p:sp>
        <p:nvSpPr>
          <p:cNvPr id="15" name="Text 12"/>
          <p:cNvSpPr/>
          <p:nvPr/>
        </p:nvSpPr>
        <p:spPr>
          <a:xfrm>
            <a:off x="804672" y="292608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Home Dashboard</a:t>
            </a:r>
            <a:endParaRPr lang="en-US" sz="950" dirty="0"/>
          </a:p>
        </p:txBody>
      </p:sp>
      <p:sp>
        <p:nvSpPr>
          <p:cNvPr id="16" name="Text 13"/>
          <p:cNvSpPr/>
          <p:nvPr/>
        </p:nvSpPr>
        <p:spPr>
          <a:xfrm>
            <a:off x="804672" y="3328416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AB6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Assistant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804672" y="3730752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AB6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Matters</a:t>
            </a:r>
            <a:endParaRPr lang="en-US" sz="950" dirty="0"/>
          </a:p>
        </p:txBody>
      </p:sp>
      <p:sp>
        <p:nvSpPr>
          <p:cNvPr id="18" name="Text 15"/>
          <p:cNvSpPr/>
          <p:nvPr/>
        </p:nvSpPr>
        <p:spPr>
          <a:xfrm>
            <a:off x="804672" y="4133088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AB6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Documents</a:t>
            </a:r>
            <a:endParaRPr lang="en-US" sz="950" dirty="0"/>
          </a:p>
        </p:txBody>
      </p:sp>
      <p:sp>
        <p:nvSpPr>
          <p:cNvPr id="19" name="Text 16"/>
          <p:cNvSpPr/>
          <p:nvPr/>
        </p:nvSpPr>
        <p:spPr>
          <a:xfrm>
            <a:off x="804672" y="4535424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AB6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Knowledge Search</a:t>
            </a:r>
            <a:endParaRPr lang="en-US" sz="950" dirty="0"/>
          </a:p>
        </p:txBody>
      </p:sp>
      <p:sp>
        <p:nvSpPr>
          <p:cNvPr id="20" name="Text 17"/>
          <p:cNvSpPr/>
          <p:nvPr/>
        </p:nvSpPr>
        <p:spPr>
          <a:xfrm>
            <a:off x="804672" y="493776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AB6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Marketplace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804672" y="5340096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AB6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Approvals</a:t>
            </a:r>
            <a:endParaRPr lang="en-US" sz="950" dirty="0"/>
          </a:p>
        </p:txBody>
      </p:sp>
      <p:sp>
        <p:nvSpPr>
          <p:cNvPr id="22" name="Text 19"/>
          <p:cNvSpPr/>
          <p:nvPr/>
        </p:nvSpPr>
        <p:spPr>
          <a:xfrm>
            <a:off x="804672" y="5742432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AB6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Cost Dashboard</a:t>
            </a:r>
            <a:endParaRPr lang="en-US" sz="950" dirty="0"/>
          </a:p>
        </p:txBody>
      </p:sp>
      <p:sp>
        <p:nvSpPr>
          <p:cNvPr id="23" name="Text 20"/>
          <p:cNvSpPr/>
          <p:nvPr/>
        </p:nvSpPr>
        <p:spPr>
          <a:xfrm>
            <a:off x="804672" y="6144768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AB6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Governance</a:t>
            </a:r>
            <a:endParaRPr lang="en-US" sz="950" dirty="0"/>
          </a:p>
        </p:txBody>
      </p:sp>
      <p:sp>
        <p:nvSpPr>
          <p:cNvPr id="24" name="Text 21"/>
          <p:cNvSpPr/>
          <p:nvPr/>
        </p:nvSpPr>
        <p:spPr>
          <a:xfrm>
            <a:off x="2880360" y="2377440"/>
            <a:ext cx="8503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Good morning, Alexandra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2880360" y="2715768"/>
            <a:ext cx="8503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have 6 approvals pending and 3 active matters routed today.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2880360" y="3108960"/>
            <a:ext cx="1988820" cy="868680"/>
          </a:xfrm>
          <a:prstGeom prst="roundRect">
            <a:avLst>
              <a:gd name="adj" fmla="val 8421"/>
            </a:avLst>
          </a:prstGeom>
          <a:solidFill>
            <a:srgbClr val="F4F4F4"/>
          </a:solidFill>
          <a:ln/>
        </p:spPr>
      </p:sp>
      <p:sp>
        <p:nvSpPr>
          <p:cNvPr id="27" name="Text 24"/>
          <p:cNvSpPr/>
          <p:nvPr/>
        </p:nvSpPr>
        <p:spPr>
          <a:xfrm>
            <a:off x="3017520" y="32004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1D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1700" dirty="0"/>
          </a:p>
        </p:txBody>
      </p:sp>
      <p:sp>
        <p:nvSpPr>
          <p:cNvPr id="28" name="Text 25"/>
          <p:cNvSpPr/>
          <p:nvPr/>
        </p:nvSpPr>
        <p:spPr>
          <a:xfrm>
            <a:off x="3017520" y="356616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Active Matters</a:t>
            </a:r>
            <a:endParaRPr lang="en-US" sz="850" dirty="0"/>
          </a:p>
        </p:txBody>
      </p:sp>
      <p:sp>
        <p:nvSpPr>
          <p:cNvPr id="29" name="Shape 26"/>
          <p:cNvSpPr/>
          <p:nvPr/>
        </p:nvSpPr>
        <p:spPr>
          <a:xfrm>
            <a:off x="5052060" y="3108960"/>
            <a:ext cx="1988820" cy="868680"/>
          </a:xfrm>
          <a:prstGeom prst="roundRect">
            <a:avLst>
              <a:gd name="adj" fmla="val 8421"/>
            </a:avLst>
          </a:prstGeom>
          <a:solidFill>
            <a:srgbClr val="F4F4F4"/>
          </a:solidFill>
          <a:ln/>
        </p:spPr>
      </p:sp>
      <p:sp>
        <p:nvSpPr>
          <p:cNvPr id="30" name="Text 27"/>
          <p:cNvSpPr/>
          <p:nvPr/>
        </p:nvSpPr>
        <p:spPr>
          <a:xfrm>
            <a:off x="5189220" y="32004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1D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700" dirty="0"/>
          </a:p>
        </p:txBody>
      </p:sp>
      <p:sp>
        <p:nvSpPr>
          <p:cNvPr id="31" name="Text 28"/>
          <p:cNvSpPr/>
          <p:nvPr/>
        </p:nvSpPr>
        <p:spPr>
          <a:xfrm>
            <a:off x="5189220" y="356616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Pending Approvals</a:t>
            </a:r>
            <a:endParaRPr lang="en-US" sz="850" dirty="0"/>
          </a:p>
        </p:txBody>
      </p:sp>
      <p:sp>
        <p:nvSpPr>
          <p:cNvPr id="32" name="Shape 29"/>
          <p:cNvSpPr/>
          <p:nvPr/>
        </p:nvSpPr>
        <p:spPr>
          <a:xfrm>
            <a:off x="7223760" y="3108960"/>
            <a:ext cx="1988820" cy="868680"/>
          </a:xfrm>
          <a:prstGeom prst="roundRect">
            <a:avLst>
              <a:gd name="adj" fmla="val 8421"/>
            </a:avLst>
          </a:prstGeom>
          <a:solidFill>
            <a:srgbClr val="F4F4F4"/>
          </a:solidFill>
          <a:ln/>
        </p:spPr>
      </p:sp>
      <p:sp>
        <p:nvSpPr>
          <p:cNvPr id="33" name="Text 30"/>
          <p:cNvSpPr/>
          <p:nvPr/>
        </p:nvSpPr>
        <p:spPr>
          <a:xfrm>
            <a:off x="7360920" y="32004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1D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$4,120</a:t>
            </a:r>
            <a:endParaRPr lang="en-US" sz="1700" dirty="0"/>
          </a:p>
        </p:txBody>
      </p:sp>
      <p:sp>
        <p:nvSpPr>
          <p:cNvPr id="34" name="Text 31"/>
          <p:cNvSpPr/>
          <p:nvPr/>
        </p:nvSpPr>
        <p:spPr>
          <a:xfrm>
            <a:off x="7360920" y="356616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Spend (MTD)</a:t>
            </a:r>
            <a:endParaRPr lang="en-US" sz="850" dirty="0"/>
          </a:p>
        </p:txBody>
      </p:sp>
      <p:sp>
        <p:nvSpPr>
          <p:cNvPr id="35" name="Shape 32"/>
          <p:cNvSpPr/>
          <p:nvPr/>
        </p:nvSpPr>
        <p:spPr>
          <a:xfrm>
            <a:off x="9395460" y="3108960"/>
            <a:ext cx="1988820" cy="868680"/>
          </a:xfrm>
          <a:prstGeom prst="roundRect">
            <a:avLst>
              <a:gd name="adj" fmla="val 8421"/>
            </a:avLst>
          </a:prstGeom>
          <a:solidFill>
            <a:srgbClr val="F4F4F4"/>
          </a:solidFill>
          <a:ln/>
        </p:spPr>
      </p:sp>
      <p:sp>
        <p:nvSpPr>
          <p:cNvPr id="36" name="Text 33"/>
          <p:cNvSpPr/>
          <p:nvPr/>
        </p:nvSpPr>
        <p:spPr>
          <a:xfrm>
            <a:off x="9532620" y="32004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1D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2.4 hrs</a:t>
            </a:r>
            <a:endParaRPr lang="en-US" sz="1700" dirty="0"/>
          </a:p>
        </p:txBody>
      </p:sp>
      <p:sp>
        <p:nvSpPr>
          <p:cNvPr id="37" name="Text 34"/>
          <p:cNvSpPr/>
          <p:nvPr/>
        </p:nvSpPr>
        <p:spPr>
          <a:xfrm>
            <a:off x="9532620" y="356616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Avg. Turnaround</a:t>
            </a:r>
            <a:endParaRPr lang="en-US" sz="850" dirty="0"/>
          </a:p>
        </p:txBody>
      </p:sp>
      <p:sp>
        <p:nvSpPr>
          <p:cNvPr id="38" name="Text 35"/>
          <p:cNvSpPr/>
          <p:nvPr/>
        </p:nvSpPr>
        <p:spPr>
          <a:xfrm>
            <a:off x="2880360" y="42062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Recent Matters</a:t>
            </a:r>
            <a:endParaRPr lang="en-US" sz="1150" dirty="0"/>
          </a:p>
        </p:txBody>
      </p:sp>
      <p:sp>
        <p:nvSpPr>
          <p:cNvPr id="39" name="Shape 36"/>
          <p:cNvSpPr/>
          <p:nvPr/>
        </p:nvSpPr>
        <p:spPr>
          <a:xfrm>
            <a:off x="2880360" y="4572000"/>
            <a:ext cx="8503920" cy="365760"/>
          </a:xfrm>
          <a:prstGeom prst="rect">
            <a:avLst/>
          </a:prstGeom>
          <a:solidFill>
            <a:srgbClr val="F4F4F4"/>
          </a:solidFill>
          <a:ln/>
        </p:spPr>
      </p:sp>
      <p:sp>
        <p:nvSpPr>
          <p:cNvPr id="40" name="Text 37"/>
          <p:cNvSpPr/>
          <p:nvPr/>
        </p:nvSpPr>
        <p:spPr>
          <a:xfrm>
            <a:off x="3017520" y="4572000"/>
            <a:ext cx="46771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Acme Corp — Vendor Agreement Review</a:t>
            </a:r>
            <a:endParaRPr lang="en-US" sz="950" dirty="0"/>
          </a:p>
        </p:txBody>
      </p:sp>
      <p:sp>
        <p:nvSpPr>
          <p:cNvPr id="41" name="Text 38"/>
          <p:cNvSpPr/>
          <p:nvPr/>
        </p:nvSpPr>
        <p:spPr>
          <a:xfrm>
            <a:off x="7982712" y="4572000"/>
            <a:ext cx="12755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F62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SLM</a:t>
            </a:r>
            <a:endParaRPr lang="en-US" sz="900" dirty="0"/>
          </a:p>
        </p:txBody>
      </p:sp>
      <p:sp>
        <p:nvSpPr>
          <p:cNvPr id="42" name="Text 39"/>
          <p:cNvSpPr/>
          <p:nvPr/>
        </p:nvSpPr>
        <p:spPr>
          <a:xfrm>
            <a:off x="9513418" y="4572000"/>
            <a:ext cx="17007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Review</a:t>
            </a:r>
            <a:endParaRPr lang="en-US" sz="900" dirty="0"/>
          </a:p>
        </p:txBody>
      </p:sp>
      <p:sp>
        <p:nvSpPr>
          <p:cNvPr id="43" name="Shape 40"/>
          <p:cNvSpPr/>
          <p:nvPr/>
        </p:nvSpPr>
        <p:spPr>
          <a:xfrm>
            <a:off x="2880360" y="4992624"/>
            <a:ext cx="8503920" cy="3657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4" name="Text 41"/>
          <p:cNvSpPr/>
          <p:nvPr/>
        </p:nvSpPr>
        <p:spPr>
          <a:xfrm>
            <a:off x="3017520" y="4992624"/>
            <a:ext cx="46771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Doe v. Meridian — Discovery Analysis</a:t>
            </a:r>
            <a:endParaRPr lang="en-US" sz="950" dirty="0"/>
          </a:p>
        </p:txBody>
      </p:sp>
      <p:sp>
        <p:nvSpPr>
          <p:cNvPr id="45" name="Text 42"/>
          <p:cNvSpPr/>
          <p:nvPr/>
        </p:nvSpPr>
        <p:spPr>
          <a:xfrm>
            <a:off x="7982712" y="4992624"/>
            <a:ext cx="12755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F62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LLM</a:t>
            </a:r>
            <a:endParaRPr lang="en-US" sz="900" dirty="0"/>
          </a:p>
        </p:txBody>
      </p:sp>
      <p:sp>
        <p:nvSpPr>
          <p:cNvPr id="46" name="Text 43"/>
          <p:cNvSpPr/>
          <p:nvPr/>
        </p:nvSpPr>
        <p:spPr>
          <a:xfrm>
            <a:off x="9513418" y="4992624"/>
            <a:ext cx="17007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Routed</a:t>
            </a:r>
            <a:endParaRPr lang="en-US" sz="900" dirty="0"/>
          </a:p>
        </p:txBody>
      </p:sp>
      <p:sp>
        <p:nvSpPr>
          <p:cNvPr id="47" name="Shape 44"/>
          <p:cNvSpPr/>
          <p:nvPr/>
        </p:nvSpPr>
        <p:spPr>
          <a:xfrm>
            <a:off x="2880360" y="5413248"/>
            <a:ext cx="8503920" cy="365760"/>
          </a:xfrm>
          <a:prstGeom prst="rect">
            <a:avLst/>
          </a:prstGeom>
          <a:solidFill>
            <a:srgbClr val="F4F4F4"/>
          </a:solidFill>
          <a:ln/>
        </p:spPr>
      </p:sp>
      <p:sp>
        <p:nvSpPr>
          <p:cNvPr id="48" name="Text 45"/>
          <p:cNvSpPr/>
          <p:nvPr/>
        </p:nvSpPr>
        <p:spPr>
          <a:xfrm>
            <a:off x="3017520" y="5413248"/>
            <a:ext cx="46771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Northgate M&amp;A — Due Diligence</a:t>
            </a:r>
            <a:endParaRPr lang="en-US" sz="950" dirty="0"/>
          </a:p>
        </p:txBody>
      </p:sp>
      <p:sp>
        <p:nvSpPr>
          <p:cNvPr id="49" name="Text 46"/>
          <p:cNvSpPr/>
          <p:nvPr/>
        </p:nvSpPr>
        <p:spPr>
          <a:xfrm>
            <a:off x="7982712" y="5413248"/>
            <a:ext cx="12755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F62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LLM</a:t>
            </a:r>
            <a:endParaRPr lang="en-US" sz="900" dirty="0"/>
          </a:p>
        </p:txBody>
      </p:sp>
      <p:sp>
        <p:nvSpPr>
          <p:cNvPr id="50" name="Text 47"/>
          <p:cNvSpPr/>
          <p:nvPr/>
        </p:nvSpPr>
        <p:spPr>
          <a:xfrm>
            <a:off x="9513418" y="5413248"/>
            <a:ext cx="17007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Approved</a:t>
            </a:r>
            <a:endParaRPr lang="en-US" sz="900" dirty="0"/>
          </a:p>
        </p:txBody>
      </p:sp>
      <p:sp>
        <p:nvSpPr>
          <p:cNvPr id="51" name="Shape 48"/>
          <p:cNvSpPr/>
          <p:nvPr/>
        </p:nvSpPr>
        <p:spPr>
          <a:xfrm>
            <a:off x="2880360" y="5833872"/>
            <a:ext cx="8503920" cy="3657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2" name="Text 49"/>
          <p:cNvSpPr/>
          <p:nvPr/>
        </p:nvSpPr>
        <p:spPr>
          <a:xfrm>
            <a:off x="3017520" y="5833872"/>
            <a:ext cx="46771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Intake — New Client, Bright &amp; Co</a:t>
            </a:r>
            <a:endParaRPr lang="en-US" sz="950" dirty="0"/>
          </a:p>
        </p:txBody>
      </p:sp>
      <p:sp>
        <p:nvSpPr>
          <p:cNvPr id="53" name="Text 50"/>
          <p:cNvSpPr/>
          <p:nvPr/>
        </p:nvSpPr>
        <p:spPr>
          <a:xfrm>
            <a:off x="7982712" y="5833872"/>
            <a:ext cx="12755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F62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MLM</a:t>
            </a:r>
            <a:endParaRPr lang="en-US" sz="900" dirty="0"/>
          </a:p>
        </p:txBody>
      </p:sp>
      <p:sp>
        <p:nvSpPr>
          <p:cNvPr id="54" name="Text 51"/>
          <p:cNvSpPr/>
          <p:nvPr/>
        </p:nvSpPr>
        <p:spPr>
          <a:xfrm>
            <a:off x="9513418" y="5833872"/>
            <a:ext cx="17007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</a:t>
            </a:r>
            <a:endParaRPr lang="en-US" sz="900" dirty="0"/>
          </a:p>
        </p:txBody>
      </p:sp>
      <p:sp>
        <p:nvSpPr>
          <p:cNvPr id="55" name="Text 52"/>
          <p:cNvSpPr/>
          <p:nvPr/>
        </p:nvSpPr>
        <p:spPr>
          <a:xfrm>
            <a:off x="1691640" y="651967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E9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Illustrative product concept. Screens shown are representative, not final UI.</a:t>
            </a:r>
            <a:endParaRPr lang="en-US" sz="800" dirty="0"/>
          </a:p>
        </p:txBody>
      </p:sp>
      <p:pic>
        <p:nvPicPr>
          <p:cNvPr id="56" name="Image 1" descr="/home/claude/brochure/logo/logo_d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6455664"/>
            <a:ext cx="960120" cy="310896"/>
          </a:xfrm>
          <a:prstGeom prst="rect">
            <a:avLst/>
          </a:prstGeom>
        </p:spPr>
      </p:pic>
      <p:sp>
        <p:nvSpPr>
          <p:cNvPr id="57" name="Text 53"/>
          <p:cNvSpPr/>
          <p:nvPr/>
        </p:nvSpPr>
        <p:spPr>
          <a:xfrm>
            <a:off x="11430000" y="6528816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F62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WALKTHROUGH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Marketplace &amp; Governance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207008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every model and platform in play — and the audit trail behind each decision.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1783080"/>
            <a:ext cx="11064240" cy="4572000"/>
          </a:xfrm>
          <a:prstGeom prst="roundRect">
            <a:avLst>
              <a:gd name="adj" fmla="val 1600"/>
            </a:avLst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783080"/>
            <a:ext cx="11064240" cy="365760"/>
          </a:xfrm>
          <a:prstGeom prst="rect">
            <a:avLst/>
          </a:prstGeom>
          <a:solidFill>
            <a:srgbClr val="F4F4F4"/>
          </a:solidFill>
          <a:ln/>
        </p:spPr>
      </p:sp>
      <p:sp>
        <p:nvSpPr>
          <p:cNvPr id="7" name="Shape 5"/>
          <p:cNvSpPr/>
          <p:nvPr/>
        </p:nvSpPr>
        <p:spPr>
          <a:xfrm>
            <a:off x="713232" y="1911096"/>
            <a:ext cx="109728" cy="109728"/>
          </a:xfrm>
          <a:prstGeom prst="ellipse">
            <a:avLst/>
          </a:prstGeom>
          <a:solidFill>
            <a:srgbClr val="FF5F57"/>
          </a:solidFill>
          <a:ln/>
        </p:spPr>
      </p:sp>
      <p:sp>
        <p:nvSpPr>
          <p:cNvPr id="8" name="Shape 6"/>
          <p:cNvSpPr/>
          <p:nvPr/>
        </p:nvSpPr>
        <p:spPr>
          <a:xfrm>
            <a:off x="914400" y="1911096"/>
            <a:ext cx="109728" cy="109728"/>
          </a:xfrm>
          <a:prstGeom prst="ellipse">
            <a:avLst/>
          </a:prstGeom>
          <a:solidFill>
            <a:srgbClr val="FEBC2E"/>
          </a:solidFill>
          <a:ln/>
        </p:spPr>
      </p:sp>
      <p:sp>
        <p:nvSpPr>
          <p:cNvPr id="9" name="Shape 7"/>
          <p:cNvSpPr/>
          <p:nvPr/>
        </p:nvSpPr>
        <p:spPr>
          <a:xfrm>
            <a:off x="1115568" y="1911096"/>
            <a:ext cx="109728" cy="109728"/>
          </a:xfrm>
          <a:prstGeom prst="ellipse">
            <a:avLst/>
          </a:prstGeom>
          <a:solidFill>
            <a:srgbClr val="28C840"/>
          </a:solidFill>
          <a:ln/>
        </p:spPr>
      </p:sp>
      <p:sp>
        <p:nvSpPr>
          <p:cNvPr id="10" name="Shape 8"/>
          <p:cNvSpPr/>
          <p:nvPr/>
        </p:nvSpPr>
        <p:spPr>
          <a:xfrm>
            <a:off x="4663440" y="1856232"/>
            <a:ext cx="3017520" cy="219456"/>
          </a:xfrm>
          <a:prstGeom prst="roundRect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E0E0E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1856232"/>
            <a:ext cx="3017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app.ntier.io/marketplace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868680" y="23317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Connected Platforms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868680" y="2697480"/>
            <a:ext cx="1920240" cy="548640"/>
          </a:xfrm>
          <a:prstGeom prst="roundRect">
            <a:avLst>
              <a:gd name="adj" fmla="val 13333"/>
            </a:avLst>
          </a:prstGeom>
          <a:solidFill>
            <a:srgbClr val="F4F4F4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269748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1D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Harvey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2953512" y="2697480"/>
            <a:ext cx="1920240" cy="548640"/>
          </a:xfrm>
          <a:prstGeom prst="roundRect">
            <a:avLst>
              <a:gd name="adj" fmla="val 13333"/>
            </a:avLst>
          </a:prstGeom>
          <a:solidFill>
            <a:srgbClr val="F4F4F4"/>
          </a:solidFill>
          <a:ln/>
        </p:spPr>
      </p:sp>
      <p:sp>
        <p:nvSpPr>
          <p:cNvPr id="16" name="Text 14"/>
          <p:cNvSpPr/>
          <p:nvPr/>
        </p:nvSpPr>
        <p:spPr>
          <a:xfrm>
            <a:off x="2953512" y="269748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1D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CoCounsel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038344" y="2697480"/>
            <a:ext cx="1920240" cy="548640"/>
          </a:xfrm>
          <a:prstGeom prst="roundRect">
            <a:avLst>
              <a:gd name="adj" fmla="val 13333"/>
            </a:avLst>
          </a:prstGeom>
          <a:solidFill>
            <a:srgbClr val="F4F4F4"/>
          </a:solidFill>
          <a:ln/>
        </p:spPr>
      </p:sp>
      <p:sp>
        <p:nvSpPr>
          <p:cNvPr id="18" name="Text 16"/>
          <p:cNvSpPr/>
          <p:nvPr/>
        </p:nvSpPr>
        <p:spPr>
          <a:xfrm>
            <a:off x="5038344" y="269748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1D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Microsoft Copilot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7123176" y="2697480"/>
            <a:ext cx="1920240" cy="548640"/>
          </a:xfrm>
          <a:prstGeom prst="roundRect">
            <a:avLst>
              <a:gd name="adj" fmla="val 13333"/>
            </a:avLst>
          </a:prstGeom>
          <a:solidFill>
            <a:srgbClr val="F4F4F4"/>
          </a:solidFill>
          <a:ln/>
        </p:spPr>
      </p:sp>
      <p:sp>
        <p:nvSpPr>
          <p:cNvPr id="20" name="Text 18"/>
          <p:cNvSpPr/>
          <p:nvPr/>
        </p:nvSpPr>
        <p:spPr>
          <a:xfrm>
            <a:off x="7123176" y="269748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1D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iManage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9208008" y="2697480"/>
            <a:ext cx="1920240" cy="548640"/>
          </a:xfrm>
          <a:prstGeom prst="roundRect">
            <a:avLst>
              <a:gd name="adj" fmla="val 13333"/>
            </a:avLst>
          </a:prstGeom>
          <a:solidFill>
            <a:srgbClr val="F4F4F4"/>
          </a:solidFill>
          <a:ln/>
        </p:spPr>
      </p:sp>
      <p:sp>
        <p:nvSpPr>
          <p:cNvPr id="22" name="Text 20"/>
          <p:cNvSpPr/>
          <p:nvPr/>
        </p:nvSpPr>
        <p:spPr>
          <a:xfrm>
            <a:off x="9208008" y="269748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1D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NetDocuments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868680" y="3383280"/>
            <a:ext cx="1920240" cy="548640"/>
          </a:xfrm>
          <a:prstGeom prst="roundRect">
            <a:avLst>
              <a:gd name="adj" fmla="val 13333"/>
            </a:avLst>
          </a:prstGeom>
          <a:solidFill>
            <a:srgbClr val="F4F4F4"/>
          </a:solidFill>
          <a:ln/>
        </p:spPr>
      </p:sp>
      <p:sp>
        <p:nvSpPr>
          <p:cNvPr id="24" name="Text 22"/>
          <p:cNvSpPr/>
          <p:nvPr/>
        </p:nvSpPr>
        <p:spPr>
          <a:xfrm>
            <a:off x="868680" y="338328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1D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Clio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2953512" y="3383280"/>
            <a:ext cx="1920240" cy="548640"/>
          </a:xfrm>
          <a:prstGeom prst="roundRect">
            <a:avLst>
              <a:gd name="adj" fmla="val 13333"/>
            </a:avLst>
          </a:prstGeom>
          <a:solidFill>
            <a:srgbClr val="F4F4F4"/>
          </a:solidFill>
          <a:ln/>
        </p:spPr>
      </p:sp>
      <p:sp>
        <p:nvSpPr>
          <p:cNvPr id="26" name="Text 24"/>
          <p:cNvSpPr/>
          <p:nvPr/>
        </p:nvSpPr>
        <p:spPr>
          <a:xfrm>
            <a:off x="2953512" y="338328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1D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Relativity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5038344" y="3383280"/>
            <a:ext cx="1920240" cy="548640"/>
          </a:xfrm>
          <a:prstGeom prst="roundRect">
            <a:avLst>
              <a:gd name="adj" fmla="val 13333"/>
            </a:avLst>
          </a:prstGeom>
          <a:solidFill>
            <a:srgbClr val="F4F4F4"/>
          </a:solidFill>
          <a:ln/>
        </p:spPr>
      </p:sp>
      <p:sp>
        <p:nvSpPr>
          <p:cNvPr id="28" name="Text 26"/>
          <p:cNvSpPr/>
          <p:nvPr/>
        </p:nvSpPr>
        <p:spPr>
          <a:xfrm>
            <a:off x="5038344" y="338328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1D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DISCO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7123176" y="3383280"/>
            <a:ext cx="1920240" cy="548640"/>
          </a:xfrm>
          <a:prstGeom prst="roundRect">
            <a:avLst>
              <a:gd name="adj" fmla="val 13333"/>
            </a:avLst>
          </a:prstGeom>
          <a:solidFill>
            <a:srgbClr val="F4F4F4"/>
          </a:solidFill>
          <a:ln/>
        </p:spPr>
      </p:sp>
      <p:sp>
        <p:nvSpPr>
          <p:cNvPr id="30" name="Text 28"/>
          <p:cNvSpPr/>
          <p:nvPr/>
        </p:nvSpPr>
        <p:spPr>
          <a:xfrm>
            <a:off x="7123176" y="338328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1D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Lexis+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9208008" y="3383280"/>
            <a:ext cx="1920240" cy="548640"/>
          </a:xfrm>
          <a:prstGeom prst="roundRect">
            <a:avLst>
              <a:gd name="adj" fmla="val 13333"/>
            </a:avLst>
          </a:prstGeom>
          <a:solidFill>
            <a:srgbClr val="F4F4F4"/>
          </a:solidFill>
          <a:ln/>
        </p:spPr>
      </p:sp>
      <p:sp>
        <p:nvSpPr>
          <p:cNvPr id="32" name="Text 30"/>
          <p:cNvSpPr/>
          <p:nvPr/>
        </p:nvSpPr>
        <p:spPr>
          <a:xfrm>
            <a:off x="9208008" y="338328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1D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Westlaw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868680" y="42519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Governance &amp; Audit Log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868680" y="4572000"/>
            <a:ext cx="3108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Task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3977640" y="4572000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 / Source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6172200" y="457200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7635240" y="4572000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Reviewed By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868680" y="4892040"/>
            <a:ext cx="8412480" cy="365760"/>
          </a:xfrm>
          <a:prstGeom prst="rect">
            <a:avLst/>
          </a:prstGeom>
          <a:solidFill>
            <a:srgbClr val="F4F4F4"/>
          </a:solidFill>
          <a:ln/>
        </p:spPr>
      </p:sp>
      <p:sp>
        <p:nvSpPr>
          <p:cNvPr id="39" name="Text 37"/>
          <p:cNvSpPr/>
          <p:nvPr/>
        </p:nvSpPr>
        <p:spPr>
          <a:xfrm>
            <a:off x="960120" y="4892040"/>
            <a:ext cx="2971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Contract clause extraction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4069080" y="4892040"/>
            <a:ext cx="2057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SLM — Internal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6263640" y="4892040"/>
            <a:ext cx="1325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4A1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Approved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7726680" y="4892040"/>
            <a:ext cx="1508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868680" y="5257800"/>
            <a:ext cx="8412480" cy="3657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4" name="Text 42"/>
          <p:cNvSpPr/>
          <p:nvPr/>
        </p:nvSpPr>
        <p:spPr>
          <a:xfrm>
            <a:off x="960120" y="5257800"/>
            <a:ext cx="2971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Litigation memo — Doe v. Meridian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4069080" y="5257800"/>
            <a:ext cx="2057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LLM — CoCounsel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6263640" y="5257800"/>
            <a:ext cx="1325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4A1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Approved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7726680" y="5257800"/>
            <a:ext cx="1508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T. Alvarez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868680" y="5623560"/>
            <a:ext cx="8412480" cy="365760"/>
          </a:xfrm>
          <a:prstGeom prst="rect">
            <a:avLst/>
          </a:prstGeom>
          <a:solidFill>
            <a:srgbClr val="F4F4F4"/>
          </a:solidFill>
          <a:ln/>
        </p:spPr>
      </p:sp>
      <p:sp>
        <p:nvSpPr>
          <p:cNvPr id="49" name="Text 47"/>
          <p:cNvSpPr/>
          <p:nvPr/>
        </p:nvSpPr>
        <p:spPr>
          <a:xfrm>
            <a:off x="960120" y="5623560"/>
            <a:ext cx="2971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Client PII redaction</a:t>
            </a:r>
            <a:endParaRPr lang="en-US" sz="900" dirty="0"/>
          </a:p>
        </p:txBody>
      </p:sp>
      <p:sp>
        <p:nvSpPr>
          <p:cNvPr id="50" name="Text 48"/>
          <p:cNvSpPr/>
          <p:nvPr/>
        </p:nvSpPr>
        <p:spPr>
          <a:xfrm>
            <a:off x="4069080" y="5623560"/>
            <a:ext cx="2057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MLM — Internal</a:t>
            </a:r>
            <a:endParaRPr lang="en-US" sz="900" dirty="0"/>
          </a:p>
        </p:txBody>
      </p:sp>
      <p:sp>
        <p:nvSpPr>
          <p:cNvPr id="51" name="Text 49"/>
          <p:cNvSpPr/>
          <p:nvPr/>
        </p:nvSpPr>
        <p:spPr>
          <a:xfrm>
            <a:off x="6263640" y="5623560"/>
            <a:ext cx="1325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4A1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Approved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7726680" y="5623560"/>
            <a:ext cx="1508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</a:t>
            </a:r>
            <a:endParaRPr lang="en-US" sz="900" dirty="0"/>
          </a:p>
        </p:txBody>
      </p:sp>
      <p:sp>
        <p:nvSpPr>
          <p:cNvPr id="53" name="Shape 51"/>
          <p:cNvSpPr/>
          <p:nvPr/>
        </p:nvSpPr>
        <p:spPr>
          <a:xfrm>
            <a:off x="868680" y="5989320"/>
            <a:ext cx="8412480" cy="3657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4" name="Text 52"/>
          <p:cNvSpPr/>
          <p:nvPr/>
        </p:nvSpPr>
        <p:spPr>
          <a:xfrm>
            <a:off x="960120" y="5989320"/>
            <a:ext cx="2971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M&amp;A regulatory analysis</a:t>
            </a:r>
            <a:endParaRPr lang="en-US" sz="900" dirty="0"/>
          </a:p>
        </p:txBody>
      </p:sp>
      <p:sp>
        <p:nvSpPr>
          <p:cNvPr id="55" name="Text 53"/>
          <p:cNvSpPr/>
          <p:nvPr/>
        </p:nvSpPr>
        <p:spPr>
          <a:xfrm>
            <a:off x="4069080" y="5989320"/>
            <a:ext cx="2057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LLM — Internal</a:t>
            </a:r>
            <a:endParaRPr lang="en-US" sz="900" dirty="0"/>
          </a:p>
        </p:txBody>
      </p:sp>
      <p:sp>
        <p:nvSpPr>
          <p:cNvPr id="56" name="Text 54"/>
          <p:cNvSpPr/>
          <p:nvPr/>
        </p:nvSpPr>
        <p:spPr>
          <a:xfrm>
            <a:off x="6263640" y="5989320"/>
            <a:ext cx="1325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25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Pending</a:t>
            </a:r>
            <a:endParaRPr lang="en-US" sz="900" dirty="0"/>
          </a:p>
        </p:txBody>
      </p:sp>
      <p:sp>
        <p:nvSpPr>
          <p:cNvPr id="57" name="Text 55"/>
          <p:cNvSpPr/>
          <p:nvPr/>
        </p:nvSpPr>
        <p:spPr>
          <a:xfrm>
            <a:off x="7726680" y="5989320"/>
            <a:ext cx="1508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900" dirty="0"/>
          </a:p>
        </p:txBody>
      </p:sp>
      <p:sp>
        <p:nvSpPr>
          <p:cNvPr id="58" name="Text 56"/>
          <p:cNvSpPr/>
          <p:nvPr/>
        </p:nvSpPr>
        <p:spPr>
          <a:xfrm>
            <a:off x="1691640" y="651967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E9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Illustrative product concept. Screens shown are representative, not final UI.</a:t>
            </a:r>
            <a:endParaRPr lang="en-US" sz="800" dirty="0"/>
          </a:p>
        </p:txBody>
      </p:sp>
      <p:pic>
        <p:nvPicPr>
          <p:cNvPr id="59" name="Image 0" descr="/home/claude/brochure/logo/logo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455664"/>
            <a:ext cx="960120" cy="310896"/>
          </a:xfrm>
          <a:prstGeom prst="rect">
            <a:avLst/>
          </a:prstGeom>
        </p:spPr>
      </p:pic>
      <p:sp>
        <p:nvSpPr>
          <p:cNvPr id="60" name="Text 57"/>
          <p:cNvSpPr/>
          <p:nvPr/>
        </p:nvSpPr>
        <p:spPr>
          <a:xfrm>
            <a:off x="11430000" y="6528816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F62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FEATURES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789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a modern law firm needs, in one workspace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265176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/>
        </p:spPr>
      </p:sp>
      <p:pic>
        <p:nvPicPr>
          <p:cNvPr id="5" name="Image 0" descr="/home/claude/brochure/icons/messag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40" y="1645920"/>
            <a:ext cx="384048" cy="38404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77240" y="214884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Assistant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777240" y="2514600"/>
            <a:ext cx="21945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Conversational access to research, drafting, and summarization across every matter.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3337560" y="1417320"/>
            <a:ext cx="265176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/>
        </p:spPr>
      </p:sp>
      <p:pic>
        <p:nvPicPr>
          <p:cNvPr id="9" name="Image 1" descr="/home/claude/brochure/icons/search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160" y="1645920"/>
            <a:ext cx="384048" cy="38404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566160" y="214884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Knowledge Search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3566160" y="2514600"/>
            <a:ext cx="21945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Retrieval grounded in the firm's own documents, precedent, and playbooks.</a:t>
            </a:r>
            <a:endParaRPr lang="en-US" sz="950" dirty="0"/>
          </a:p>
        </p:txBody>
      </p:sp>
      <p:sp>
        <p:nvSpPr>
          <p:cNvPr id="12" name="Shape 8"/>
          <p:cNvSpPr/>
          <p:nvPr/>
        </p:nvSpPr>
        <p:spPr>
          <a:xfrm>
            <a:off x="6126480" y="1417320"/>
            <a:ext cx="265176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/>
        </p:spPr>
      </p:sp>
      <p:pic>
        <p:nvPicPr>
          <p:cNvPr id="13" name="Image 2" descr="/home/claude/brochure/icons/fil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080" y="1645920"/>
            <a:ext cx="384048" cy="38404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355080" y="214884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 Drafting</a:t>
            </a:r>
            <a:endParaRPr lang="en-US" sz="1300" dirty="0"/>
          </a:p>
        </p:txBody>
      </p:sp>
      <p:sp>
        <p:nvSpPr>
          <p:cNvPr id="15" name="Text 10"/>
          <p:cNvSpPr/>
          <p:nvPr/>
        </p:nvSpPr>
        <p:spPr>
          <a:xfrm>
            <a:off x="6355080" y="2514600"/>
            <a:ext cx="21945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Contract and pleading generation with clause-level citations to firm precedent.</a:t>
            </a:r>
            <a:endParaRPr lang="en-US" sz="950" dirty="0"/>
          </a:p>
        </p:txBody>
      </p:sp>
      <p:sp>
        <p:nvSpPr>
          <p:cNvPr id="16" name="Shape 11"/>
          <p:cNvSpPr/>
          <p:nvPr/>
        </p:nvSpPr>
        <p:spPr>
          <a:xfrm>
            <a:off x="8915400" y="1417320"/>
            <a:ext cx="265176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/>
        </p:spPr>
      </p:sp>
      <p:pic>
        <p:nvPicPr>
          <p:cNvPr id="17" name="Image 3" descr="/home/claude/brochure/icons/settings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1645920"/>
            <a:ext cx="384048" cy="38404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9144000" y="214884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Intelligent Routing</a:t>
            </a:r>
            <a:endParaRPr lang="en-US" sz="1300" dirty="0"/>
          </a:p>
        </p:txBody>
      </p:sp>
      <p:sp>
        <p:nvSpPr>
          <p:cNvPr id="19" name="Text 13"/>
          <p:cNvSpPr/>
          <p:nvPr/>
        </p:nvSpPr>
        <p:spPr>
          <a:xfrm>
            <a:off x="9144000" y="2514600"/>
            <a:ext cx="21945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Automatic model selection by complexity, sensitivity, and cost.</a:t>
            </a:r>
            <a:endParaRPr lang="en-US" sz="950" dirty="0"/>
          </a:p>
        </p:txBody>
      </p:sp>
      <p:sp>
        <p:nvSpPr>
          <p:cNvPr id="20" name="Shape 14"/>
          <p:cNvSpPr/>
          <p:nvPr/>
        </p:nvSpPr>
        <p:spPr>
          <a:xfrm>
            <a:off x="548640" y="3566160"/>
            <a:ext cx="265176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/>
        </p:spPr>
      </p:sp>
      <p:pic>
        <p:nvPicPr>
          <p:cNvPr id="21" name="Image 4" descr="/home/claude/brochure/icons/gri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" y="3794760"/>
            <a:ext cx="384048" cy="38404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777240" y="429768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Marketplace</a:t>
            </a:r>
            <a:endParaRPr lang="en-US" sz="1300" dirty="0"/>
          </a:p>
        </p:txBody>
      </p:sp>
      <p:sp>
        <p:nvSpPr>
          <p:cNvPr id="23" name="Text 16"/>
          <p:cNvSpPr/>
          <p:nvPr/>
        </p:nvSpPr>
        <p:spPr>
          <a:xfrm>
            <a:off x="777240" y="4663440"/>
            <a:ext cx="21945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Best-in-class legal platforms available on demand, orchestrated — not replaced.</a:t>
            </a:r>
            <a:endParaRPr lang="en-US" sz="950" dirty="0"/>
          </a:p>
        </p:txBody>
      </p:sp>
      <p:sp>
        <p:nvSpPr>
          <p:cNvPr id="24" name="Shape 17"/>
          <p:cNvSpPr/>
          <p:nvPr/>
        </p:nvSpPr>
        <p:spPr>
          <a:xfrm>
            <a:off x="3337560" y="3566160"/>
            <a:ext cx="265176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/>
        </p:spPr>
      </p:sp>
      <p:pic>
        <p:nvPicPr>
          <p:cNvPr id="25" name="Image 5" descr="/home/claude/brochure/icons/dollar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6160" y="3794760"/>
            <a:ext cx="384048" cy="384048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3566160" y="429768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Cost Dashboard</a:t>
            </a:r>
            <a:endParaRPr lang="en-US" sz="1300" dirty="0"/>
          </a:p>
        </p:txBody>
      </p:sp>
      <p:sp>
        <p:nvSpPr>
          <p:cNvPr id="27" name="Text 19"/>
          <p:cNvSpPr/>
          <p:nvPr/>
        </p:nvSpPr>
        <p:spPr>
          <a:xfrm>
            <a:off x="3566160" y="4663440"/>
            <a:ext cx="21945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Real-time visibility into spend by matter, practice group, and model tier.</a:t>
            </a:r>
            <a:endParaRPr lang="en-US" sz="950" dirty="0"/>
          </a:p>
        </p:txBody>
      </p:sp>
      <p:sp>
        <p:nvSpPr>
          <p:cNvPr id="28" name="Shape 20"/>
          <p:cNvSpPr/>
          <p:nvPr/>
        </p:nvSpPr>
        <p:spPr>
          <a:xfrm>
            <a:off x="6126480" y="3566160"/>
            <a:ext cx="265176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/>
        </p:spPr>
      </p:sp>
      <p:pic>
        <p:nvPicPr>
          <p:cNvPr id="29" name="Image 6" descr="/home/claude/brochure/icons/shiel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5080" y="3794760"/>
            <a:ext cx="384048" cy="384048"/>
          </a:xfrm>
          <a:prstGeom prst="rect">
            <a:avLst/>
          </a:prstGeom>
        </p:spPr>
      </p:pic>
      <p:sp>
        <p:nvSpPr>
          <p:cNvPr id="30" name="Text 21"/>
          <p:cNvSpPr/>
          <p:nvPr/>
        </p:nvSpPr>
        <p:spPr>
          <a:xfrm>
            <a:off x="6355080" y="429768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Governance Center</a:t>
            </a:r>
            <a:endParaRPr lang="en-US" sz="1300" dirty="0"/>
          </a:p>
        </p:txBody>
      </p:sp>
      <p:sp>
        <p:nvSpPr>
          <p:cNvPr id="31" name="Text 22"/>
          <p:cNvSpPr/>
          <p:nvPr/>
        </p:nvSpPr>
        <p:spPr>
          <a:xfrm>
            <a:off x="6355080" y="4663440"/>
            <a:ext cx="21945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Policy controls, approval workflows, and full audit trails by design.</a:t>
            </a:r>
            <a:endParaRPr lang="en-US" sz="950" dirty="0"/>
          </a:p>
        </p:txBody>
      </p:sp>
      <p:sp>
        <p:nvSpPr>
          <p:cNvPr id="32" name="Shape 23"/>
          <p:cNvSpPr/>
          <p:nvPr/>
        </p:nvSpPr>
        <p:spPr>
          <a:xfrm>
            <a:off x="8915400" y="3566160"/>
            <a:ext cx="265176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/>
        </p:spPr>
      </p:sp>
      <p:pic>
        <p:nvPicPr>
          <p:cNvPr id="33" name="Image 7" descr="/home/claude/brochure/icons/users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44000" y="3794760"/>
            <a:ext cx="384048" cy="384048"/>
          </a:xfrm>
          <a:prstGeom prst="rect">
            <a:avLst/>
          </a:prstGeom>
        </p:spPr>
      </p:pic>
      <p:sp>
        <p:nvSpPr>
          <p:cNvPr id="34" name="Text 24"/>
          <p:cNvSpPr/>
          <p:nvPr/>
        </p:nvSpPr>
        <p:spPr>
          <a:xfrm>
            <a:off x="9144000" y="429768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16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Role-Based Workspaces</a:t>
            </a:r>
            <a:endParaRPr lang="en-US" sz="1300" dirty="0"/>
          </a:p>
        </p:txBody>
      </p:sp>
      <p:sp>
        <p:nvSpPr>
          <p:cNvPr id="35" name="Text 25"/>
          <p:cNvSpPr/>
          <p:nvPr/>
        </p:nvSpPr>
        <p:spPr>
          <a:xfrm>
            <a:off x="9144000" y="4663440"/>
            <a:ext cx="21945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252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Purpose-built views for Partners, Associates, Paralegals, and IT.</a:t>
            </a:r>
            <a:endParaRPr lang="en-US" sz="950" dirty="0"/>
          </a:p>
        </p:txBody>
      </p:sp>
      <p:pic>
        <p:nvPicPr>
          <p:cNvPr id="36" name="Image 8" descr="/home/claude/brochure/logo/logo_dark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640" y="6455664"/>
            <a:ext cx="960120" cy="310896"/>
          </a:xfrm>
          <a:prstGeom prst="rect">
            <a:avLst/>
          </a:prstGeom>
        </p:spPr>
      </p:pic>
      <p:sp>
        <p:nvSpPr>
          <p:cNvPr id="37" name="Text 26"/>
          <p:cNvSpPr/>
          <p:nvPr/>
        </p:nvSpPr>
        <p:spPr>
          <a:xfrm>
            <a:off x="11430000" y="6528816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2026-08-12T20:46:53Z</dcterms:created>
  <dcterms:modified xsi:type="dcterms:W3CDTF">2026-08-12T20:46:53Z</dcterms:modified>
</cp:coreProperties>
</file>